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70" r:id="rId13"/>
    <p:sldId id="276" r:id="rId14"/>
    <p:sldId id="274" r:id="rId15"/>
    <p:sldId id="275" r:id="rId16"/>
    <p:sldId id="280" r:id="rId17"/>
    <p:sldId id="277" r:id="rId18"/>
    <p:sldId id="278" r:id="rId19"/>
    <p:sldId id="279" r:id="rId20"/>
    <p:sldId id="281" r:id="rId21"/>
    <p:sldId id="282" r:id="rId22"/>
    <p:sldId id="294" r:id="rId23"/>
    <p:sldId id="31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F3D"/>
    <a:srgbClr val="00FFFF"/>
    <a:srgbClr val="BBE0E3"/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99" d="100"/>
          <a:sy n="99" d="100"/>
        </p:scale>
        <p:origin x="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BFAB9-92C4-403D-9215-C35798471524}" type="doc">
      <dgm:prSet loTypeId="urn:microsoft.com/office/officeart/2005/8/layout/cycle2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A3E20D-DA39-431F-B299-AA4B70AB4BAA}">
      <dgm:prSet phldrT="[Text]" custT="1"/>
      <dgm:spPr/>
      <dgm:t>
        <a:bodyPr/>
        <a:lstStyle/>
        <a:p>
          <a:r>
            <a:rPr lang="en-US" sz="1600" b="1" dirty="0" smtClean="0"/>
            <a:t>Housing</a:t>
          </a:r>
        </a:p>
        <a:p>
          <a:r>
            <a:rPr lang="en-US" sz="1100" dirty="0" smtClean="0"/>
            <a:t>Connecting</a:t>
          </a:r>
        </a:p>
        <a:p>
          <a:r>
            <a:rPr lang="en-US" sz="1100" dirty="0" smtClean="0"/>
            <a:t>Locating</a:t>
          </a:r>
        </a:p>
        <a:p>
          <a:r>
            <a:rPr lang="en-US" sz="1100" dirty="0" smtClean="0"/>
            <a:t>Securing</a:t>
          </a:r>
          <a:endParaRPr lang="en-US" sz="1100" dirty="0"/>
        </a:p>
      </dgm:t>
    </dgm:pt>
    <dgm:pt modelId="{5E9877BE-7C84-4C1F-B6AD-FB6781E0075D}" type="parTrans" cxnId="{2672EBE9-B2BE-4819-BE94-76E0563D164A}">
      <dgm:prSet/>
      <dgm:spPr/>
      <dgm:t>
        <a:bodyPr/>
        <a:lstStyle/>
        <a:p>
          <a:endParaRPr lang="en-US"/>
        </a:p>
      </dgm:t>
    </dgm:pt>
    <dgm:pt modelId="{7E1068D1-E54C-418D-8FBB-F50BC1E934ED}" type="sibTrans" cxnId="{2672EBE9-B2BE-4819-BE94-76E0563D164A}">
      <dgm:prSet/>
      <dgm:spPr/>
      <dgm:t>
        <a:bodyPr/>
        <a:lstStyle/>
        <a:p>
          <a:endParaRPr lang="en-US"/>
        </a:p>
      </dgm:t>
    </dgm:pt>
    <dgm:pt modelId="{75708462-4563-4D00-93F0-6526661CB344}">
      <dgm:prSet phldrT="[Text]" custT="1"/>
      <dgm:spPr/>
      <dgm:t>
        <a:bodyPr/>
        <a:lstStyle/>
        <a:p>
          <a:r>
            <a:rPr lang="en-US" sz="1400" dirty="0" smtClean="0"/>
            <a:t>Medical needs/Safety Needs</a:t>
          </a:r>
          <a:endParaRPr lang="en-US" sz="1400" dirty="0"/>
        </a:p>
      </dgm:t>
    </dgm:pt>
    <dgm:pt modelId="{587EA851-BEB9-45FD-9364-39BB735BD852}" type="parTrans" cxnId="{386416F1-9524-4EE8-A4A4-D3004BA23D93}">
      <dgm:prSet/>
      <dgm:spPr/>
      <dgm:t>
        <a:bodyPr/>
        <a:lstStyle/>
        <a:p>
          <a:endParaRPr lang="en-US"/>
        </a:p>
      </dgm:t>
    </dgm:pt>
    <dgm:pt modelId="{0AC3A28C-FE4B-4D87-BF65-DED0C8D0939E}" type="sibTrans" cxnId="{386416F1-9524-4EE8-A4A4-D3004BA23D93}">
      <dgm:prSet/>
      <dgm:spPr/>
      <dgm:t>
        <a:bodyPr/>
        <a:lstStyle/>
        <a:p>
          <a:endParaRPr lang="en-US"/>
        </a:p>
      </dgm:t>
    </dgm:pt>
    <dgm:pt modelId="{C844EF5F-D9EA-46A2-83F5-59692C6DF3E7}">
      <dgm:prSet phldrT="[Text]"/>
      <dgm:spPr/>
      <dgm:t>
        <a:bodyPr/>
        <a:lstStyle/>
        <a:p>
          <a:r>
            <a:rPr lang="en-US" dirty="0" smtClean="0"/>
            <a:t>Social</a:t>
          </a:r>
        </a:p>
        <a:p>
          <a:r>
            <a:rPr lang="en-US" dirty="0" smtClean="0"/>
            <a:t>Support</a:t>
          </a:r>
          <a:endParaRPr lang="en-US" dirty="0"/>
        </a:p>
      </dgm:t>
    </dgm:pt>
    <dgm:pt modelId="{4A242975-A4A6-4C91-BD56-AD768621807A}" type="parTrans" cxnId="{D7016B6F-E04E-4088-AA0D-3F1BF5E71F62}">
      <dgm:prSet/>
      <dgm:spPr/>
      <dgm:t>
        <a:bodyPr/>
        <a:lstStyle/>
        <a:p>
          <a:endParaRPr lang="en-US"/>
        </a:p>
      </dgm:t>
    </dgm:pt>
    <dgm:pt modelId="{957024B9-B379-4E85-B623-A7B73967FCDA}" type="sibTrans" cxnId="{D7016B6F-E04E-4088-AA0D-3F1BF5E71F62}">
      <dgm:prSet/>
      <dgm:spPr/>
      <dgm:t>
        <a:bodyPr/>
        <a:lstStyle/>
        <a:p>
          <a:endParaRPr lang="en-US"/>
        </a:p>
      </dgm:t>
    </dgm:pt>
    <dgm:pt modelId="{AD0ED375-05C8-4B09-A92B-F55639501CD7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B716190D-83A3-4905-BAA3-B5D03B66E26B}" type="parTrans" cxnId="{C291A1D4-4A40-4A81-8B80-580CEF85464E}">
      <dgm:prSet/>
      <dgm:spPr/>
      <dgm:t>
        <a:bodyPr/>
        <a:lstStyle/>
        <a:p>
          <a:endParaRPr lang="en-US"/>
        </a:p>
      </dgm:t>
    </dgm:pt>
    <dgm:pt modelId="{62535C10-D256-4138-96CE-5037290DDB2B}" type="sibTrans" cxnId="{C291A1D4-4A40-4A81-8B80-580CEF85464E}">
      <dgm:prSet/>
      <dgm:spPr/>
      <dgm:t>
        <a:bodyPr/>
        <a:lstStyle/>
        <a:p>
          <a:endParaRPr lang="en-US"/>
        </a:p>
      </dgm:t>
    </dgm:pt>
    <dgm:pt modelId="{259ABA9B-37C2-4DB1-8AEF-F8D3847611FF}">
      <dgm:prSet phldrT="[Text]"/>
      <dgm:spPr/>
      <dgm:t>
        <a:bodyPr/>
        <a:lstStyle/>
        <a:p>
          <a:r>
            <a:rPr lang="en-US" dirty="0" smtClean="0"/>
            <a:t>Personal History</a:t>
          </a:r>
          <a:endParaRPr lang="en-US" dirty="0"/>
        </a:p>
      </dgm:t>
    </dgm:pt>
    <dgm:pt modelId="{64F08641-7E4B-4D87-9DB5-E7C8456F757E}" type="parTrans" cxnId="{257D5F5F-C727-413A-95BD-BC9E296BE094}">
      <dgm:prSet/>
      <dgm:spPr/>
      <dgm:t>
        <a:bodyPr/>
        <a:lstStyle/>
        <a:p>
          <a:endParaRPr lang="en-US"/>
        </a:p>
      </dgm:t>
    </dgm:pt>
    <dgm:pt modelId="{38F28E97-2900-4258-B603-8BEF986A0C28}" type="sibTrans" cxnId="{257D5F5F-C727-413A-95BD-BC9E296BE094}">
      <dgm:prSet/>
      <dgm:spPr/>
      <dgm:t>
        <a:bodyPr/>
        <a:lstStyle/>
        <a:p>
          <a:endParaRPr lang="en-US"/>
        </a:p>
      </dgm:t>
    </dgm:pt>
    <dgm:pt modelId="{33FFB19A-4C3E-4084-B8EA-EFC832E03F65}" type="pres">
      <dgm:prSet presAssocID="{97EBFAB9-92C4-403D-9215-C357984715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C9517-1F13-4867-8A31-3F37F9937723}" type="pres">
      <dgm:prSet presAssocID="{D7A3E20D-DA39-431F-B299-AA4B70AB4BAA}" presName="node" presStyleLbl="node1" presStyleIdx="0" presStyleCnt="5" custRadScaleRad="9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EFAED-BCEB-428E-9C04-0D11F2F4F787}" type="pres">
      <dgm:prSet presAssocID="{7E1068D1-E54C-418D-8FBB-F50BC1E934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4D396F6-FFE4-4D50-88B4-F2A01961EABE}" type="pres">
      <dgm:prSet presAssocID="{7E1068D1-E54C-418D-8FBB-F50BC1E934E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A4A88C5-861B-4E39-8B25-092BF3565246}" type="pres">
      <dgm:prSet presAssocID="{75708462-4563-4D00-93F0-6526661CB344}" presName="node" presStyleLbl="node1" presStyleIdx="1" presStyleCnt="5" custRadScaleRad="108560" custRadScaleInc="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46C89-9332-4730-80B1-126898EB4D63}" type="pres">
      <dgm:prSet presAssocID="{0AC3A28C-FE4B-4D87-BF65-DED0C8D0939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1373696-AAFA-4E15-8D1C-0FEF4A495938}" type="pres">
      <dgm:prSet presAssocID="{0AC3A28C-FE4B-4D87-BF65-DED0C8D0939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57198C-64C3-4C10-8BC7-160A5B34FA0E}" type="pres">
      <dgm:prSet presAssocID="{C844EF5F-D9EA-46A2-83F5-59692C6DF3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909E6-B9C8-4725-A374-2569DF1FD498}" type="pres">
      <dgm:prSet presAssocID="{957024B9-B379-4E85-B623-A7B73967FCD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8E0242-0A0F-45F9-A6F6-C6BF1D9754C9}" type="pres">
      <dgm:prSet presAssocID="{957024B9-B379-4E85-B623-A7B73967FCD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D00B226-AA8C-4614-AB8B-3F59048B8C20}" type="pres">
      <dgm:prSet presAssocID="{AD0ED375-05C8-4B09-A92B-F55639501C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EBEBC-210F-4518-828F-A2D85C134B0E}" type="pres">
      <dgm:prSet presAssocID="{62535C10-D256-4138-96CE-5037290DDB2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B1D4A77-7A11-4509-AC29-A82DDEF5A461}" type="pres">
      <dgm:prSet presAssocID="{62535C10-D256-4138-96CE-5037290DDB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F35D11F-FBD4-4E60-994B-652F23F9DD04}" type="pres">
      <dgm:prSet presAssocID="{259ABA9B-37C2-4DB1-8AEF-F8D3847611FF}" presName="node" presStyleLbl="node1" presStyleIdx="4" presStyleCnt="5" custRadScaleRad="108560" custRadScaleInc="-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61A52-1ACC-47C8-B7A8-68AD8FAD6C0E}" type="pres">
      <dgm:prSet presAssocID="{38F28E97-2900-4258-B603-8BEF986A0C2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F754BB7-6CE8-42A2-9822-74834439BC6D}" type="pres">
      <dgm:prSet presAssocID="{38F28E97-2900-4258-B603-8BEF986A0C2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672EBE9-B2BE-4819-BE94-76E0563D164A}" srcId="{97EBFAB9-92C4-403D-9215-C35798471524}" destId="{D7A3E20D-DA39-431F-B299-AA4B70AB4BAA}" srcOrd="0" destOrd="0" parTransId="{5E9877BE-7C84-4C1F-B6AD-FB6781E0075D}" sibTransId="{7E1068D1-E54C-418D-8FBB-F50BC1E934ED}"/>
    <dgm:cxn modelId="{7DE4F319-5F8E-421A-BE7E-6BE11E820488}" type="presOf" srcId="{AD0ED375-05C8-4B09-A92B-F55639501CD7}" destId="{BD00B226-AA8C-4614-AB8B-3F59048B8C20}" srcOrd="0" destOrd="0" presId="urn:microsoft.com/office/officeart/2005/8/layout/cycle2"/>
    <dgm:cxn modelId="{02468D74-3400-4A78-8F58-2DDA9B8C19C4}" type="presOf" srcId="{7E1068D1-E54C-418D-8FBB-F50BC1E934ED}" destId="{B4D396F6-FFE4-4D50-88B4-F2A01961EABE}" srcOrd="1" destOrd="0" presId="urn:microsoft.com/office/officeart/2005/8/layout/cycle2"/>
    <dgm:cxn modelId="{B14B59BF-0B6E-46D0-A929-9766A7AF9B6A}" type="presOf" srcId="{C844EF5F-D9EA-46A2-83F5-59692C6DF3E7}" destId="{4057198C-64C3-4C10-8BC7-160A5B34FA0E}" srcOrd="0" destOrd="0" presId="urn:microsoft.com/office/officeart/2005/8/layout/cycle2"/>
    <dgm:cxn modelId="{1A008238-8671-440A-87E7-8344EC5A94E6}" type="presOf" srcId="{957024B9-B379-4E85-B623-A7B73967FCDA}" destId="{6C9909E6-B9C8-4725-A374-2569DF1FD498}" srcOrd="0" destOrd="0" presId="urn:microsoft.com/office/officeart/2005/8/layout/cycle2"/>
    <dgm:cxn modelId="{B08819CB-4DD3-4898-A59B-3E8AEA154036}" type="presOf" srcId="{D7A3E20D-DA39-431F-B299-AA4B70AB4BAA}" destId="{51EC9517-1F13-4867-8A31-3F37F9937723}" srcOrd="0" destOrd="0" presId="urn:microsoft.com/office/officeart/2005/8/layout/cycle2"/>
    <dgm:cxn modelId="{386416F1-9524-4EE8-A4A4-D3004BA23D93}" srcId="{97EBFAB9-92C4-403D-9215-C35798471524}" destId="{75708462-4563-4D00-93F0-6526661CB344}" srcOrd="1" destOrd="0" parTransId="{587EA851-BEB9-45FD-9364-39BB735BD852}" sibTransId="{0AC3A28C-FE4B-4D87-BF65-DED0C8D0939E}"/>
    <dgm:cxn modelId="{2BB88E2B-A418-4BFE-83BD-FFD9D4AD9465}" type="presOf" srcId="{38F28E97-2900-4258-B603-8BEF986A0C28}" destId="{DF754BB7-6CE8-42A2-9822-74834439BC6D}" srcOrd="1" destOrd="0" presId="urn:microsoft.com/office/officeart/2005/8/layout/cycle2"/>
    <dgm:cxn modelId="{257D5F5F-C727-413A-95BD-BC9E296BE094}" srcId="{97EBFAB9-92C4-403D-9215-C35798471524}" destId="{259ABA9B-37C2-4DB1-8AEF-F8D3847611FF}" srcOrd="4" destOrd="0" parTransId="{64F08641-7E4B-4D87-9DB5-E7C8456F757E}" sibTransId="{38F28E97-2900-4258-B603-8BEF986A0C28}"/>
    <dgm:cxn modelId="{D7016B6F-E04E-4088-AA0D-3F1BF5E71F62}" srcId="{97EBFAB9-92C4-403D-9215-C35798471524}" destId="{C844EF5F-D9EA-46A2-83F5-59692C6DF3E7}" srcOrd="2" destOrd="0" parTransId="{4A242975-A4A6-4C91-BD56-AD768621807A}" sibTransId="{957024B9-B379-4E85-B623-A7B73967FCDA}"/>
    <dgm:cxn modelId="{8A23DC10-EED5-492B-96D6-A6430E1F13B0}" type="presOf" srcId="{7E1068D1-E54C-418D-8FBB-F50BC1E934ED}" destId="{616EFAED-BCEB-428E-9C04-0D11F2F4F787}" srcOrd="0" destOrd="0" presId="urn:microsoft.com/office/officeart/2005/8/layout/cycle2"/>
    <dgm:cxn modelId="{7AF549AF-DBCF-47A0-8238-64354A56513C}" type="presOf" srcId="{97EBFAB9-92C4-403D-9215-C35798471524}" destId="{33FFB19A-4C3E-4084-B8EA-EFC832E03F65}" srcOrd="0" destOrd="0" presId="urn:microsoft.com/office/officeart/2005/8/layout/cycle2"/>
    <dgm:cxn modelId="{5F5C68F7-CA46-426B-948A-038939F9C69D}" type="presOf" srcId="{38F28E97-2900-4258-B603-8BEF986A0C28}" destId="{12761A52-1ACC-47C8-B7A8-68AD8FAD6C0E}" srcOrd="0" destOrd="0" presId="urn:microsoft.com/office/officeart/2005/8/layout/cycle2"/>
    <dgm:cxn modelId="{C291A1D4-4A40-4A81-8B80-580CEF85464E}" srcId="{97EBFAB9-92C4-403D-9215-C35798471524}" destId="{AD0ED375-05C8-4B09-A92B-F55639501CD7}" srcOrd="3" destOrd="0" parTransId="{B716190D-83A3-4905-BAA3-B5D03B66E26B}" sibTransId="{62535C10-D256-4138-96CE-5037290DDB2B}"/>
    <dgm:cxn modelId="{90A0B88E-962A-47C7-BD5C-89A42403DD59}" type="presOf" srcId="{259ABA9B-37C2-4DB1-8AEF-F8D3847611FF}" destId="{EF35D11F-FBD4-4E60-994B-652F23F9DD04}" srcOrd="0" destOrd="0" presId="urn:microsoft.com/office/officeart/2005/8/layout/cycle2"/>
    <dgm:cxn modelId="{CD5F0ECE-6C4E-43EC-9536-3A61318ED601}" type="presOf" srcId="{75708462-4563-4D00-93F0-6526661CB344}" destId="{CA4A88C5-861B-4E39-8B25-092BF3565246}" srcOrd="0" destOrd="0" presId="urn:microsoft.com/office/officeart/2005/8/layout/cycle2"/>
    <dgm:cxn modelId="{B73B02C1-E4ED-4DC8-A830-2923BAF54328}" type="presOf" srcId="{0AC3A28C-FE4B-4D87-BF65-DED0C8D0939E}" destId="{D1373696-AAFA-4E15-8D1C-0FEF4A495938}" srcOrd="1" destOrd="0" presId="urn:microsoft.com/office/officeart/2005/8/layout/cycle2"/>
    <dgm:cxn modelId="{CA0FBAF5-7945-43A3-BBC5-326B900B5212}" type="presOf" srcId="{0AC3A28C-FE4B-4D87-BF65-DED0C8D0939E}" destId="{22846C89-9332-4730-80B1-126898EB4D63}" srcOrd="0" destOrd="0" presId="urn:microsoft.com/office/officeart/2005/8/layout/cycle2"/>
    <dgm:cxn modelId="{06449418-5041-44E8-9319-A6EC0E26FD8E}" type="presOf" srcId="{957024B9-B379-4E85-B623-A7B73967FCDA}" destId="{3D8E0242-0A0F-45F9-A6F6-C6BF1D9754C9}" srcOrd="1" destOrd="0" presId="urn:microsoft.com/office/officeart/2005/8/layout/cycle2"/>
    <dgm:cxn modelId="{2DB0DB85-635D-496D-8E7C-A4B525EF1443}" type="presOf" srcId="{62535C10-D256-4138-96CE-5037290DDB2B}" destId="{ED8EBEBC-210F-4518-828F-A2D85C134B0E}" srcOrd="0" destOrd="0" presId="urn:microsoft.com/office/officeart/2005/8/layout/cycle2"/>
    <dgm:cxn modelId="{845376E3-91CC-4570-AEDD-796DD13082AD}" type="presOf" srcId="{62535C10-D256-4138-96CE-5037290DDB2B}" destId="{0B1D4A77-7A11-4509-AC29-A82DDEF5A461}" srcOrd="1" destOrd="0" presId="urn:microsoft.com/office/officeart/2005/8/layout/cycle2"/>
    <dgm:cxn modelId="{E732F250-0430-4D40-86E9-37DF46E46EA6}" type="presParOf" srcId="{33FFB19A-4C3E-4084-B8EA-EFC832E03F65}" destId="{51EC9517-1F13-4867-8A31-3F37F9937723}" srcOrd="0" destOrd="0" presId="urn:microsoft.com/office/officeart/2005/8/layout/cycle2"/>
    <dgm:cxn modelId="{0BEAF4A8-2963-4058-B94F-42606281133F}" type="presParOf" srcId="{33FFB19A-4C3E-4084-B8EA-EFC832E03F65}" destId="{616EFAED-BCEB-428E-9C04-0D11F2F4F787}" srcOrd="1" destOrd="0" presId="urn:microsoft.com/office/officeart/2005/8/layout/cycle2"/>
    <dgm:cxn modelId="{769018B4-2CEA-41E9-8368-8F1D495CA62D}" type="presParOf" srcId="{616EFAED-BCEB-428E-9C04-0D11F2F4F787}" destId="{B4D396F6-FFE4-4D50-88B4-F2A01961EABE}" srcOrd="0" destOrd="0" presId="urn:microsoft.com/office/officeart/2005/8/layout/cycle2"/>
    <dgm:cxn modelId="{036A2B9F-D8AF-4883-A39B-9C282CA6A711}" type="presParOf" srcId="{33FFB19A-4C3E-4084-B8EA-EFC832E03F65}" destId="{CA4A88C5-861B-4E39-8B25-092BF3565246}" srcOrd="2" destOrd="0" presId="urn:microsoft.com/office/officeart/2005/8/layout/cycle2"/>
    <dgm:cxn modelId="{60F0F0EF-4207-42E8-9553-D30972BA9E31}" type="presParOf" srcId="{33FFB19A-4C3E-4084-B8EA-EFC832E03F65}" destId="{22846C89-9332-4730-80B1-126898EB4D63}" srcOrd="3" destOrd="0" presId="urn:microsoft.com/office/officeart/2005/8/layout/cycle2"/>
    <dgm:cxn modelId="{0EE75C93-C7B2-477A-9FFA-0D47E57AE475}" type="presParOf" srcId="{22846C89-9332-4730-80B1-126898EB4D63}" destId="{D1373696-AAFA-4E15-8D1C-0FEF4A495938}" srcOrd="0" destOrd="0" presId="urn:microsoft.com/office/officeart/2005/8/layout/cycle2"/>
    <dgm:cxn modelId="{4792C13A-1274-4C2A-81A5-99DD7598E9C0}" type="presParOf" srcId="{33FFB19A-4C3E-4084-B8EA-EFC832E03F65}" destId="{4057198C-64C3-4C10-8BC7-160A5B34FA0E}" srcOrd="4" destOrd="0" presId="urn:microsoft.com/office/officeart/2005/8/layout/cycle2"/>
    <dgm:cxn modelId="{75CD701F-A84F-49E8-B439-9E589386A9AB}" type="presParOf" srcId="{33FFB19A-4C3E-4084-B8EA-EFC832E03F65}" destId="{6C9909E6-B9C8-4725-A374-2569DF1FD498}" srcOrd="5" destOrd="0" presId="urn:microsoft.com/office/officeart/2005/8/layout/cycle2"/>
    <dgm:cxn modelId="{7D797841-C7BC-4C47-B196-A18CBB8605FA}" type="presParOf" srcId="{6C9909E6-B9C8-4725-A374-2569DF1FD498}" destId="{3D8E0242-0A0F-45F9-A6F6-C6BF1D9754C9}" srcOrd="0" destOrd="0" presId="urn:microsoft.com/office/officeart/2005/8/layout/cycle2"/>
    <dgm:cxn modelId="{605D4982-6FF2-4E91-B198-F2EA10C65A02}" type="presParOf" srcId="{33FFB19A-4C3E-4084-B8EA-EFC832E03F65}" destId="{BD00B226-AA8C-4614-AB8B-3F59048B8C20}" srcOrd="6" destOrd="0" presId="urn:microsoft.com/office/officeart/2005/8/layout/cycle2"/>
    <dgm:cxn modelId="{C33C3B51-56CB-466D-959B-37ED8D5819D0}" type="presParOf" srcId="{33FFB19A-4C3E-4084-B8EA-EFC832E03F65}" destId="{ED8EBEBC-210F-4518-828F-A2D85C134B0E}" srcOrd="7" destOrd="0" presId="urn:microsoft.com/office/officeart/2005/8/layout/cycle2"/>
    <dgm:cxn modelId="{3639F56A-AE29-4124-89E1-F45F33908CE8}" type="presParOf" srcId="{ED8EBEBC-210F-4518-828F-A2D85C134B0E}" destId="{0B1D4A77-7A11-4509-AC29-A82DDEF5A461}" srcOrd="0" destOrd="0" presId="urn:microsoft.com/office/officeart/2005/8/layout/cycle2"/>
    <dgm:cxn modelId="{7000C450-E96B-4557-B3AE-01647E2ADED7}" type="presParOf" srcId="{33FFB19A-4C3E-4084-B8EA-EFC832E03F65}" destId="{EF35D11F-FBD4-4E60-994B-652F23F9DD04}" srcOrd="8" destOrd="0" presId="urn:microsoft.com/office/officeart/2005/8/layout/cycle2"/>
    <dgm:cxn modelId="{2D0AC1E4-332D-4053-A307-02E5788190CF}" type="presParOf" srcId="{33FFB19A-4C3E-4084-B8EA-EFC832E03F65}" destId="{12761A52-1ACC-47C8-B7A8-68AD8FAD6C0E}" srcOrd="9" destOrd="0" presId="urn:microsoft.com/office/officeart/2005/8/layout/cycle2"/>
    <dgm:cxn modelId="{66CF25B3-756B-467F-8D95-F429739C2CD4}" type="presParOf" srcId="{12761A52-1ACC-47C8-B7A8-68AD8FAD6C0E}" destId="{DF754BB7-6CE8-42A2-9822-74834439BC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F6B3D-A9E6-435B-B9CB-9794A9E7A080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4ECE1E-A255-460F-B77C-13D7F6F4BEA5}">
      <dgm:prSet phldrT="[Text]" custT="1"/>
      <dgm:spPr/>
      <dgm:t>
        <a:bodyPr/>
        <a:lstStyle/>
        <a:p>
          <a:r>
            <a:rPr lang="en-US" sz="1400" b="1" dirty="0" smtClean="0"/>
            <a:t>Preferences / Desires</a:t>
          </a:r>
          <a:endParaRPr lang="en-US" sz="1400" b="1" dirty="0"/>
        </a:p>
      </dgm:t>
    </dgm:pt>
    <dgm:pt modelId="{5A7A3BC5-5E9C-4F7F-9A65-ED829A8BBBF8}" type="parTrans" cxnId="{E4E9109A-F96A-40D6-8786-DC1E6B80B23B}">
      <dgm:prSet/>
      <dgm:spPr/>
      <dgm:t>
        <a:bodyPr/>
        <a:lstStyle/>
        <a:p>
          <a:endParaRPr lang="en-US"/>
        </a:p>
      </dgm:t>
    </dgm:pt>
    <dgm:pt modelId="{6EBDA294-8178-43FB-A6EC-887EA23EC9EC}" type="sibTrans" cxnId="{E4E9109A-F96A-40D6-8786-DC1E6B80B23B}">
      <dgm:prSet/>
      <dgm:spPr/>
      <dgm:t>
        <a:bodyPr/>
        <a:lstStyle/>
        <a:p>
          <a:endParaRPr lang="en-US"/>
        </a:p>
      </dgm:t>
    </dgm:pt>
    <dgm:pt modelId="{207C71EE-9D43-4975-9668-EF2FDDA20A51}">
      <dgm:prSet phldrT="[Text]" custT="1"/>
      <dgm:spPr/>
      <dgm:t>
        <a:bodyPr/>
        <a:lstStyle/>
        <a:p>
          <a:r>
            <a:rPr lang="en-US" sz="1400" b="1" dirty="0" smtClean="0"/>
            <a:t>Engagement / Trust / Rapport</a:t>
          </a:r>
        </a:p>
        <a:p>
          <a:endParaRPr lang="en-US" sz="600" dirty="0"/>
        </a:p>
      </dgm:t>
    </dgm:pt>
    <dgm:pt modelId="{4B2CC799-BF6B-4D88-BBD9-686546300865}" type="parTrans" cxnId="{7422B38B-B163-471E-8AA4-887797A7D03C}">
      <dgm:prSet/>
      <dgm:spPr/>
      <dgm:t>
        <a:bodyPr/>
        <a:lstStyle/>
        <a:p>
          <a:endParaRPr lang="en-US"/>
        </a:p>
      </dgm:t>
    </dgm:pt>
    <dgm:pt modelId="{850A9ADE-2114-42D8-9FF9-BACE3CADADBE}" type="sibTrans" cxnId="{7422B38B-B163-471E-8AA4-887797A7D03C}">
      <dgm:prSet/>
      <dgm:spPr/>
      <dgm:t>
        <a:bodyPr/>
        <a:lstStyle/>
        <a:p>
          <a:endParaRPr lang="en-US"/>
        </a:p>
      </dgm:t>
    </dgm:pt>
    <dgm:pt modelId="{71FFC9BC-C2A0-4359-9149-D3ADC01DDA66}">
      <dgm:prSet phldrT="[Text]" custT="1"/>
      <dgm:spPr/>
      <dgm:t>
        <a:bodyPr/>
        <a:lstStyle/>
        <a:p>
          <a:r>
            <a:rPr lang="en-US" sz="1400" b="1" dirty="0" smtClean="0"/>
            <a:t>Informed</a:t>
          </a:r>
          <a:r>
            <a:rPr lang="en-US" sz="1200" dirty="0" smtClean="0"/>
            <a:t> </a:t>
          </a:r>
          <a:r>
            <a:rPr lang="en-US" sz="1400" b="1" dirty="0" smtClean="0"/>
            <a:t>Choices</a:t>
          </a:r>
          <a:endParaRPr lang="en-US" sz="1400" b="1" dirty="0"/>
        </a:p>
      </dgm:t>
    </dgm:pt>
    <dgm:pt modelId="{FC5000A1-D801-480A-8DB1-D40DB12F2ADF}" type="parTrans" cxnId="{549B61F7-CBF9-498B-B221-D48E1534788B}">
      <dgm:prSet/>
      <dgm:spPr/>
      <dgm:t>
        <a:bodyPr/>
        <a:lstStyle/>
        <a:p>
          <a:endParaRPr lang="en-US"/>
        </a:p>
      </dgm:t>
    </dgm:pt>
    <dgm:pt modelId="{EE62514E-473F-4600-ADA2-F1591702FFA6}" type="sibTrans" cxnId="{549B61F7-CBF9-498B-B221-D48E1534788B}">
      <dgm:prSet/>
      <dgm:spPr/>
      <dgm:t>
        <a:bodyPr/>
        <a:lstStyle/>
        <a:p>
          <a:endParaRPr lang="en-US"/>
        </a:p>
      </dgm:t>
    </dgm:pt>
    <dgm:pt modelId="{72EB5189-4AF8-494E-83BE-76844A0F9491}">
      <dgm:prSet phldrT="[Text]" custT="1"/>
      <dgm:spPr/>
      <dgm:t>
        <a:bodyPr/>
        <a:lstStyle/>
        <a:p>
          <a:r>
            <a:rPr lang="en-US" sz="1400" b="1" dirty="0" smtClean="0"/>
            <a:t>Independence</a:t>
          </a:r>
          <a:endParaRPr lang="en-US" sz="1400" b="1" dirty="0"/>
        </a:p>
      </dgm:t>
    </dgm:pt>
    <dgm:pt modelId="{5240BC9D-5AB5-471D-B4E0-508BEB516473}" type="parTrans" cxnId="{EAC83D13-CAA5-4B0E-AD70-851CC90E801F}">
      <dgm:prSet/>
      <dgm:spPr/>
      <dgm:t>
        <a:bodyPr/>
        <a:lstStyle/>
        <a:p>
          <a:endParaRPr lang="en-US"/>
        </a:p>
      </dgm:t>
    </dgm:pt>
    <dgm:pt modelId="{DCCAEE0F-CEF9-422A-83C0-389EC08FAE3C}" type="sibTrans" cxnId="{EAC83D13-CAA5-4B0E-AD70-851CC90E801F}">
      <dgm:prSet/>
      <dgm:spPr/>
      <dgm:t>
        <a:bodyPr/>
        <a:lstStyle/>
        <a:p>
          <a:endParaRPr lang="en-US"/>
        </a:p>
      </dgm:t>
    </dgm:pt>
    <dgm:pt modelId="{64C841AA-247D-4AF2-AF7E-0F47E5C918F6}">
      <dgm:prSet phldrT="[Text]" custT="1"/>
      <dgm:spPr/>
      <dgm:t>
        <a:bodyPr/>
        <a:lstStyle/>
        <a:p>
          <a:r>
            <a:rPr lang="en-US" sz="1400" b="1" dirty="0" smtClean="0"/>
            <a:t>Strengths / Assets</a:t>
          </a:r>
          <a:endParaRPr lang="en-US" sz="1400" b="1" dirty="0"/>
        </a:p>
      </dgm:t>
    </dgm:pt>
    <dgm:pt modelId="{ED2DCA5E-E167-4544-9593-DFD27B8F23D4}" type="parTrans" cxnId="{69C8F090-5EB1-4F5B-B6AF-CAB1C51405A8}">
      <dgm:prSet/>
      <dgm:spPr/>
      <dgm:t>
        <a:bodyPr/>
        <a:lstStyle/>
        <a:p>
          <a:endParaRPr lang="en-US"/>
        </a:p>
      </dgm:t>
    </dgm:pt>
    <dgm:pt modelId="{2D23E7CE-1931-4B31-BCE2-E66924AF4CA6}" type="sibTrans" cxnId="{69C8F090-5EB1-4F5B-B6AF-CAB1C51405A8}">
      <dgm:prSet/>
      <dgm:spPr/>
      <dgm:t>
        <a:bodyPr/>
        <a:lstStyle/>
        <a:p>
          <a:endParaRPr lang="en-US"/>
        </a:p>
      </dgm:t>
    </dgm:pt>
    <dgm:pt modelId="{FBACFB8D-BFAA-41EA-AE4E-7022A7C4FCAF}" type="pres">
      <dgm:prSet presAssocID="{929F6B3D-A9E6-435B-B9CB-9794A9E7A0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E1F2-1DF2-4E26-8A52-B9C4D99E9623}" type="pres">
      <dgm:prSet presAssocID="{929F6B3D-A9E6-435B-B9CB-9794A9E7A080}" presName="cycle" presStyleCnt="0"/>
      <dgm:spPr/>
      <dgm:t>
        <a:bodyPr/>
        <a:lstStyle/>
        <a:p>
          <a:endParaRPr lang="en-US"/>
        </a:p>
      </dgm:t>
    </dgm:pt>
    <dgm:pt modelId="{4624C0EE-CEDA-4A75-9FDE-97A6F90D8C2F}" type="pres">
      <dgm:prSet presAssocID="{544ECE1E-A255-460F-B77C-13D7F6F4BEA5}" presName="nodeFirstNode" presStyleLbl="node1" presStyleIdx="0" presStyleCnt="5" custScaleX="120479" custRadScaleRad="100143" custRadScaleInc="-3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95533-9956-4A72-A5AC-4C1458C2B08D}" type="pres">
      <dgm:prSet presAssocID="{6EBDA294-8178-43FB-A6EC-887EA23EC9EC}" presName="sibTransFirstNode" presStyleLbl="bgShp" presStyleIdx="0" presStyleCnt="1" custLinFactNeighborX="4433" custLinFactNeighborY="2000"/>
      <dgm:spPr/>
      <dgm:t>
        <a:bodyPr/>
        <a:lstStyle/>
        <a:p>
          <a:endParaRPr lang="en-US"/>
        </a:p>
      </dgm:t>
    </dgm:pt>
    <dgm:pt modelId="{C7F31F0F-FCBE-4718-9033-0AE0D67F9AC9}" type="pres">
      <dgm:prSet presAssocID="{207C71EE-9D43-4975-9668-EF2FDDA20A51}" presName="nodeFollowingNodes" presStyleLbl="node1" presStyleIdx="1" presStyleCnt="5" custRadScaleRad="127009" custRadScaleInc="20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66967-AD3E-4A86-9CBA-5769D65C2F6C}" type="pres">
      <dgm:prSet presAssocID="{71FFC9BC-C2A0-4359-9149-D3ADC01DDA66}" presName="nodeFollowingNodes" presStyleLbl="node1" presStyleIdx="2" presStyleCnt="5" custRadScaleRad="106360" custRadScaleInc="-7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5F1CE-F830-4D67-8DB2-B1A75CE50AE4}" type="pres">
      <dgm:prSet presAssocID="{72EB5189-4AF8-494E-83BE-76844A0F9491}" presName="nodeFollowingNodes" presStyleLbl="node1" presStyleIdx="3" presStyleCnt="5" custRadScaleRad="104034" custRadScaleInc="4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6953A-81B4-4906-ADA2-8AB705785AB2}" type="pres">
      <dgm:prSet presAssocID="{64C841AA-247D-4AF2-AF7E-0F47E5C918F6}" presName="nodeFollowingNodes" presStyleLbl="node1" presStyleIdx="4" presStyleCnt="5" custScaleX="101421" custRadScaleRad="122626" custRadScaleInc="-1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5D93B-2C42-436F-9061-3B64A0900B01}" type="presOf" srcId="{207C71EE-9D43-4975-9668-EF2FDDA20A51}" destId="{C7F31F0F-FCBE-4718-9033-0AE0D67F9AC9}" srcOrd="0" destOrd="0" presId="urn:microsoft.com/office/officeart/2005/8/layout/cycle3"/>
    <dgm:cxn modelId="{549B61F7-CBF9-498B-B221-D48E1534788B}" srcId="{929F6B3D-A9E6-435B-B9CB-9794A9E7A080}" destId="{71FFC9BC-C2A0-4359-9149-D3ADC01DDA66}" srcOrd="2" destOrd="0" parTransId="{FC5000A1-D801-480A-8DB1-D40DB12F2ADF}" sibTransId="{EE62514E-473F-4600-ADA2-F1591702FFA6}"/>
    <dgm:cxn modelId="{E4E9109A-F96A-40D6-8786-DC1E6B80B23B}" srcId="{929F6B3D-A9E6-435B-B9CB-9794A9E7A080}" destId="{544ECE1E-A255-460F-B77C-13D7F6F4BEA5}" srcOrd="0" destOrd="0" parTransId="{5A7A3BC5-5E9C-4F7F-9A65-ED829A8BBBF8}" sibTransId="{6EBDA294-8178-43FB-A6EC-887EA23EC9EC}"/>
    <dgm:cxn modelId="{24B75F60-2DDE-4085-B2C7-88F3E49D7961}" type="presOf" srcId="{6EBDA294-8178-43FB-A6EC-887EA23EC9EC}" destId="{A3895533-9956-4A72-A5AC-4C1458C2B08D}" srcOrd="0" destOrd="0" presId="urn:microsoft.com/office/officeart/2005/8/layout/cycle3"/>
    <dgm:cxn modelId="{69C8F090-5EB1-4F5B-B6AF-CAB1C51405A8}" srcId="{929F6B3D-A9E6-435B-B9CB-9794A9E7A080}" destId="{64C841AA-247D-4AF2-AF7E-0F47E5C918F6}" srcOrd="4" destOrd="0" parTransId="{ED2DCA5E-E167-4544-9593-DFD27B8F23D4}" sibTransId="{2D23E7CE-1931-4B31-BCE2-E66924AF4CA6}"/>
    <dgm:cxn modelId="{3A122589-AC15-48A2-9D93-55C97531CCDE}" type="presOf" srcId="{544ECE1E-A255-460F-B77C-13D7F6F4BEA5}" destId="{4624C0EE-CEDA-4A75-9FDE-97A6F90D8C2F}" srcOrd="0" destOrd="0" presId="urn:microsoft.com/office/officeart/2005/8/layout/cycle3"/>
    <dgm:cxn modelId="{6E341B0D-C23D-432F-BCF3-2E4EE80E0A77}" type="presOf" srcId="{72EB5189-4AF8-494E-83BE-76844A0F9491}" destId="{DA65F1CE-F830-4D67-8DB2-B1A75CE50AE4}" srcOrd="0" destOrd="0" presId="urn:microsoft.com/office/officeart/2005/8/layout/cycle3"/>
    <dgm:cxn modelId="{E1D55798-9937-4DFD-B68C-B966C6B184A6}" type="presOf" srcId="{71FFC9BC-C2A0-4359-9149-D3ADC01DDA66}" destId="{5F766967-AD3E-4A86-9CBA-5769D65C2F6C}" srcOrd="0" destOrd="0" presId="urn:microsoft.com/office/officeart/2005/8/layout/cycle3"/>
    <dgm:cxn modelId="{7422B38B-B163-471E-8AA4-887797A7D03C}" srcId="{929F6B3D-A9E6-435B-B9CB-9794A9E7A080}" destId="{207C71EE-9D43-4975-9668-EF2FDDA20A51}" srcOrd="1" destOrd="0" parTransId="{4B2CC799-BF6B-4D88-BBD9-686546300865}" sibTransId="{850A9ADE-2114-42D8-9FF9-BACE3CADADBE}"/>
    <dgm:cxn modelId="{EAC83D13-CAA5-4B0E-AD70-851CC90E801F}" srcId="{929F6B3D-A9E6-435B-B9CB-9794A9E7A080}" destId="{72EB5189-4AF8-494E-83BE-76844A0F9491}" srcOrd="3" destOrd="0" parTransId="{5240BC9D-5AB5-471D-B4E0-508BEB516473}" sibTransId="{DCCAEE0F-CEF9-422A-83C0-389EC08FAE3C}"/>
    <dgm:cxn modelId="{FA183618-0F7C-4F3B-9B63-B8CCD24592E3}" type="presOf" srcId="{64C841AA-247D-4AF2-AF7E-0F47E5C918F6}" destId="{A426953A-81B4-4906-ADA2-8AB705785AB2}" srcOrd="0" destOrd="0" presId="urn:microsoft.com/office/officeart/2005/8/layout/cycle3"/>
    <dgm:cxn modelId="{B4997398-7387-4FBF-9E75-DC084F7BD33F}" type="presOf" srcId="{929F6B3D-A9E6-435B-B9CB-9794A9E7A080}" destId="{FBACFB8D-BFAA-41EA-AE4E-7022A7C4FCAF}" srcOrd="0" destOrd="0" presId="urn:microsoft.com/office/officeart/2005/8/layout/cycle3"/>
    <dgm:cxn modelId="{299FBE14-3649-43DA-847A-15A88E44B8BF}" type="presParOf" srcId="{FBACFB8D-BFAA-41EA-AE4E-7022A7C4FCAF}" destId="{5096E1F2-1DF2-4E26-8A52-B9C4D99E9623}" srcOrd="0" destOrd="0" presId="urn:microsoft.com/office/officeart/2005/8/layout/cycle3"/>
    <dgm:cxn modelId="{DE1B7886-9739-48F5-B24F-623568152907}" type="presParOf" srcId="{5096E1F2-1DF2-4E26-8A52-B9C4D99E9623}" destId="{4624C0EE-CEDA-4A75-9FDE-97A6F90D8C2F}" srcOrd="0" destOrd="0" presId="urn:microsoft.com/office/officeart/2005/8/layout/cycle3"/>
    <dgm:cxn modelId="{C325A131-E18F-41FF-8F76-6ABC910FC139}" type="presParOf" srcId="{5096E1F2-1DF2-4E26-8A52-B9C4D99E9623}" destId="{A3895533-9956-4A72-A5AC-4C1458C2B08D}" srcOrd="1" destOrd="0" presId="urn:microsoft.com/office/officeart/2005/8/layout/cycle3"/>
    <dgm:cxn modelId="{8809843B-BAB0-41D6-B21F-7D397AD46788}" type="presParOf" srcId="{5096E1F2-1DF2-4E26-8A52-B9C4D99E9623}" destId="{C7F31F0F-FCBE-4718-9033-0AE0D67F9AC9}" srcOrd="2" destOrd="0" presId="urn:microsoft.com/office/officeart/2005/8/layout/cycle3"/>
    <dgm:cxn modelId="{13002443-FAB5-4FC2-9FA9-033F1DC4E093}" type="presParOf" srcId="{5096E1F2-1DF2-4E26-8A52-B9C4D99E9623}" destId="{5F766967-AD3E-4A86-9CBA-5769D65C2F6C}" srcOrd="3" destOrd="0" presId="urn:microsoft.com/office/officeart/2005/8/layout/cycle3"/>
    <dgm:cxn modelId="{15F4D37F-6337-40E4-8B7D-F19C3E0830D6}" type="presParOf" srcId="{5096E1F2-1DF2-4E26-8A52-B9C4D99E9623}" destId="{DA65F1CE-F830-4D67-8DB2-B1A75CE50AE4}" srcOrd="4" destOrd="0" presId="urn:microsoft.com/office/officeart/2005/8/layout/cycle3"/>
    <dgm:cxn modelId="{B3791532-9241-4C07-ABF6-3C13461F3666}" type="presParOf" srcId="{5096E1F2-1DF2-4E26-8A52-B9C4D99E9623}" destId="{A426953A-81B4-4906-ADA2-8AB705785AB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E393F-939E-47CB-A260-94D80CF7DD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726E5-94F4-430B-B86D-430EC4CC1FE7}">
      <dgm:prSet custT="1"/>
      <dgm:spPr/>
      <dgm:t>
        <a:bodyPr/>
        <a:lstStyle/>
        <a:p>
          <a:pPr rtl="0"/>
          <a:r>
            <a:rPr lang="en-US" sz="1400" b="1" dirty="0" smtClean="0"/>
            <a:t>Face to Face Meeting</a:t>
          </a:r>
        </a:p>
        <a:p>
          <a:pPr rtl="0"/>
          <a:endParaRPr lang="en-US" sz="900" b="1" dirty="0" smtClean="0"/>
        </a:p>
        <a:p>
          <a:pPr rtl="0"/>
          <a:r>
            <a:rPr lang="en-US" sz="1200" dirty="0" smtClean="0">
              <a:solidFill>
                <a:srgbClr val="7030A0"/>
              </a:solidFill>
            </a:rPr>
            <a:t>Develop a trusting relationship</a:t>
          </a:r>
        </a:p>
        <a:p>
          <a:pPr rtl="0"/>
          <a:r>
            <a:rPr lang="en-US" sz="1200" dirty="0" smtClean="0">
              <a:solidFill>
                <a:srgbClr val="7030A0"/>
              </a:solidFill>
            </a:rPr>
            <a:t>Initiate a dialogue about a person’s previous living arrangements</a:t>
          </a:r>
        </a:p>
        <a:p>
          <a:pPr rtl="0"/>
          <a:r>
            <a:rPr lang="en-US" sz="1200" dirty="0" smtClean="0">
              <a:solidFill>
                <a:srgbClr val="7030A0"/>
              </a:solidFill>
            </a:rPr>
            <a:t>Discussion about successes and challenges and future community housing preferences</a:t>
          </a:r>
          <a:endParaRPr lang="en-US" sz="1200" dirty="0">
            <a:solidFill>
              <a:srgbClr val="7030A0"/>
            </a:solidFill>
          </a:endParaRPr>
        </a:p>
      </dgm:t>
    </dgm:pt>
    <dgm:pt modelId="{75F99054-8759-4048-B3BA-38FDB268AC69}" type="parTrans" cxnId="{F43A7C37-11E6-41F7-BEDC-6E8D05C7F306}">
      <dgm:prSet/>
      <dgm:spPr/>
      <dgm:t>
        <a:bodyPr/>
        <a:lstStyle/>
        <a:p>
          <a:endParaRPr lang="en-US"/>
        </a:p>
      </dgm:t>
    </dgm:pt>
    <dgm:pt modelId="{69C3353F-9A95-4DD9-AE42-6FC521CD4F6E}" type="sibTrans" cxnId="{F43A7C37-11E6-41F7-BEDC-6E8D05C7F306}">
      <dgm:prSet/>
      <dgm:spPr/>
      <dgm:t>
        <a:bodyPr/>
        <a:lstStyle/>
        <a:p>
          <a:endParaRPr lang="en-US"/>
        </a:p>
      </dgm:t>
    </dgm:pt>
    <dgm:pt modelId="{B6D445C0-203E-4CC3-8243-6DC70D178935}">
      <dgm:prSet custT="1"/>
      <dgm:spPr/>
      <dgm:t>
        <a:bodyPr/>
        <a:lstStyle/>
        <a:p>
          <a:pPr rtl="0"/>
          <a:r>
            <a:rPr lang="en-US" sz="1400" b="1" dirty="0" smtClean="0"/>
            <a:t>Developing Strategies</a:t>
          </a:r>
        </a:p>
        <a:p>
          <a:pPr rtl="0"/>
          <a:r>
            <a:rPr lang="en-US" sz="1200" b="0" dirty="0" smtClean="0">
              <a:solidFill>
                <a:srgbClr val="0070C0"/>
              </a:solidFill>
            </a:rPr>
            <a:t>Recognizing and overcoming challenges</a:t>
          </a:r>
        </a:p>
        <a:p>
          <a:pPr rtl="0"/>
          <a:r>
            <a:rPr lang="en-US" sz="1200" b="0" dirty="0" smtClean="0">
              <a:solidFill>
                <a:srgbClr val="0070C0"/>
              </a:solidFill>
            </a:rPr>
            <a:t>Determining preferences and needs</a:t>
          </a:r>
        </a:p>
        <a:p>
          <a:pPr rtl="0"/>
          <a:r>
            <a:rPr lang="en-US" sz="1200" b="0" dirty="0" smtClean="0">
              <a:solidFill>
                <a:srgbClr val="0070C0"/>
              </a:solidFill>
            </a:rPr>
            <a:t>Achieving community living goals</a:t>
          </a:r>
          <a:endParaRPr lang="en-US" sz="1200" b="0" dirty="0">
            <a:solidFill>
              <a:srgbClr val="0070C0"/>
            </a:solidFill>
          </a:endParaRPr>
        </a:p>
      </dgm:t>
    </dgm:pt>
    <dgm:pt modelId="{7E5C14E9-B614-4D9B-A92A-3F46C6BD7DD5}" type="parTrans" cxnId="{17576DFE-A53A-4B01-90E7-D97DF5941F59}">
      <dgm:prSet/>
      <dgm:spPr/>
      <dgm:t>
        <a:bodyPr/>
        <a:lstStyle/>
        <a:p>
          <a:endParaRPr lang="en-US"/>
        </a:p>
      </dgm:t>
    </dgm:pt>
    <dgm:pt modelId="{219968A8-16D7-4F9A-A222-E6B3EB239210}" type="sibTrans" cxnId="{17576DFE-A53A-4B01-90E7-D97DF5941F59}">
      <dgm:prSet/>
      <dgm:spPr/>
      <dgm:t>
        <a:bodyPr/>
        <a:lstStyle/>
        <a:p>
          <a:endParaRPr lang="en-US"/>
        </a:p>
      </dgm:t>
    </dgm:pt>
    <dgm:pt modelId="{8FA47EDE-DD3D-4484-BDA7-78C940862F68}">
      <dgm:prSet custT="1"/>
      <dgm:spPr/>
      <dgm:t>
        <a:bodyPr/>
        <a:lstStyle/>
        <a:p>
          <a:pPr algn="ctr" rtl="0"/>
          <a:r>
            <a:rPr lang="en-US" sz="1400" b="1" dirty="0" smtClean="0"/>
            <a:t>Education and Information</a:t>
          </a:r>
        </a:p>
        <a:p>
          <a:pPr algn="ctr" rtl="0"/>
          <a:r>
            <a:rPr lang="en-US" sz="1200" b="0" dirty="0" smtClean="0">
              <a:solidFill>
                <a:srgbClr val="00B050"/>
              </a:solidFill>
            </a:rPr>
            <a:t>Affordable housing options and opportunities</a:t>
          </a:r>
        </a:p>
        <a:p>
          <a:pPr algn="ctr" rtl="0"/>
          <a:r>
            <a:rPr lang="en-US" sz="1200" b="0" dirty="0" smtClean="0">
              <a:solidFill>
                <a:srgbClr val="00B050"/>
              </a:solidFill>
            </a:rPr>
            <a:t>Information on obtaining documents</a:t>
          </a:r>
        </a:p>
        <a:p>
          <a:pPr algn="ctr" rtl="0"/>
          <a:r>
            <a:rPr lang="en-US" sz="1200" b="0" dirty="0" smtClean="0">
              <a:solidFill>
                <a:srgbClr val="00B050"/>
              </a:solidFill>
            </a:rPr>
            <a:t>Understanding affordable housing program obligations</a:t>
          </a:r>
        </a:p>
        <a:p>
          <a:pPr algn="ctr" rtl="0"/>
          <a:endParaRPr lang="en-US" sz="1200" b="0" dirty="0">
            <a:solidFill>
              <a:srgbClr val="00B050"/>
            </a:solidFill>
          </a:endParaRPr>
        </a:p>
      </dgm:t>
    </dgm:pt>
    <dgm:pt modelId="{32553397-CDDA-4F17-9111-A6D183AF257A}" type="parTrans" cxnId="{BA97BBBA-D6DB-44CB-9F84-69CF8FBB93BC}">
      <dgm:prSet/>
      <dgm:spPr/>
      <dgm:t>
        <a:bodyPr/>
        <a:lstStyle/>
        <a:p>
          <a:endParaRPr lang="en-US"/>
        </a:p>
      </dgm:t>
    </dgm:pt>
    <dgm:pt modelId="{962A40F2-34DB-49E3-80BE-FAD00C3CD132}" type="sibTrans" cxnId="{BA97BBBA-D6DB-44CB-9F84-69CF8FBB93BC}">
      <dgm:prSet/>
      <dgm:spPr/>
      <dgm:t>
        <a:bodyPr/>
        <a:lstStyle/>
        <a:p>
          <a:endParaRPr lang="en-US"/>
        </a:p>
      </dgm:t>
    </dgm:pt>
    <dgm:pt modelId="{19E9F345-B718-4660-A8B1-B37F4B7A9C91}" type="pres">
      <dgm:prSet presAssocID="{AC4E393F-939E-47CB-A260-94D80CF7DD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B7356-3832-444E-A7D0-BC2638EFEE2A}" type="pres">
      <dgm:prSet presAssocID="{7A6726E5-94F4-430B-B86D-430EC4CC1FE7}" presName="circ1" presStyleLbl="vennNode1" presStyleIdx="0" presStyleCnt="3"/>
      <dgm:spPr/>
      <dgm:t>
        <a:bodyPr/>
        <a:lstStyle/>
        <a:p>
          <a:endParaRPr lang="en-US"/>
        </a:p>
      </dgm:t>
    </dgm:pt>
    <dgm:pt modelId="{F227B0CC-B4E8-4E85-8EA4-3B705C140464}" type="pres">
      <dgm:prSet presAssocID="{7A6726E5-94F4-430B-B86D-430EC4CC1F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26D01-E53C-4995-8264-CBE3BFBA9410}" type="pres">
      <dgm:prSet presAssocID="{B6D445C0-203E-4CC3-8243-6DC70D178935}" presName="circ2" presStyleLbl="vennNode1" presStyleIdx="1" presStyleCnt="3" custLinFactNeighborY="6585"/>
      <dgm:spPr/>
      <dgm:t>
        <a:bodyPr/>
        <a:lstStyle/>
        <a:p>
          <a:endParaRPr lang="en-US"/>
        </a:p>
      </dgm:t>
    </dgm:pt>
    <dgm:pt modelId="{C23A1843-7380-4D94-855B-B24582F2E9FD}" type="pres">
      <dgm:prSet presAssocID="{B6D445C0-203E-4CC3-8243-6DC70D1789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9C637-D4D6-4689-9017-D336C509AFEE}" type="pres">
      <dgm:prSet presAssocID="{8FA47EDE-DD3D-4484-BDA7-78C940862F68}" presName="circ3" presStyleLbl="vennNode1" presStyleIdx="2" presStyleCnt="3" custLinFactNeighborX="1902" custLinFactNeighborY="6585"/>
      <dgm:spPr/>
      <dgm:t>
        <a:bodyPr/>
        <a:lstStyle/>
        <a:p>
          <a:endParaRPr lang="en-US"/>
        </a:p>
      </dgm:t>
    </dgm:pt>
    <dgm:pt modelId="{830EF5D1-ABB0-4D04-B7E2-A444E6161139}" type="pres">
      <dgm:prSet presAssocID="{8FA47EDE-DD3D-4484-BDA7-78C940862F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7BBBA-D6DB-44CB-9F84-69CF8FBB93BC}" srcId="{AC4E393F-939E-47CB-A260-94D80CF7DDC2}" destId="{8FA47EDE-DD3D-4484-BDA7-78C940862F68}" srcOrd="2" destOrd="0" parTransId="{32553397-CDDA-4F17-9111-A6D183AF257A}" sibTransId="{962A40F2-34DB-49E3-80BE-FAD00C3CD132}"/>
    <dgm:cxn modelId="{FB937063-547A-4B52-A411-A9583558A977}" type="presOf" srcId="{7A6726E5-94F4-430B-B86D-430EC4CC1FE7}" destId="{F227B0CC-B4E8-4E85-8EA4-3B705C140464}" srcOrd="1" destOrd="0" presId="urn:microsoft.com/office/officeart/2005/8/layout/venn1"/>
    <dgm:cxn modelId="{ACE14ED1-9BD1-457D-A574-F6D559B72C2E}" type="presOf" srcId="{8FA47EDE-DD3D-4484-BDA7-78C940862F68}" destId="{830EF5D1-ABB0-4D04-B7E2-A444E6161139}" srcOrd="1" destOrd="0" presId="urn:microsoft.com/office/officeart/2005/8/layout/venn1"/>
    <dgm:cxn modelId="{F43A7C37-11E6-41F7-BEDC-6E8D05C7F306}" srcId="{AC4E393F-939E-47CB-A260-94D80CF7DDC2}" destId="{7A6726E5-94F4-430B-B86D-430EC4CC1FE7}" srcOrd="0" destOrd="0" parTransId="{75F99054-8759-4048-B3BA-38FDB268AC69}" sibTransId="{69C3353F-9A95-4DD9-AE42-6FC521CD4F6E}"/>
    <dgm:cxn modelId="{A34ACA96-E629-49F3-9405-E1F7B584843A}" type="presOf" srcId="{B6D445C0-203E-4CC3-8243-6DC70D178935}" destId="{34C26D01-E53C-4995-8264-CBE3BFBA9410}" srcOrd="0" destOrd="0" presId="urn:microsoft.com/office/officeart/2005/8/layout/venn1"/>
    <dgm:cxn modelId="{17576DFE-A53A-4B01-90E7-D97DF5941F59}" srcId="{AC4E393F-939E-47CB-A260-94D80CF7DDC2}" destId="{B6D445C0-203E-4CC3-8243-6DC70D178935}" srcOrd="1" destOrd="0" parTransId="{7E5C14E9-B614-4D9B-A92A-3F46C6BD7DD5}" sibTransId="{219968A8-16D7-4F9A-A222-E6B3EB239210}"/>
    <dgm:cxn modelId="{E2EB957A-BC27-4546-A915-1749952BE1E7}" type="presOf" srcId="{B6D445C0-203E-4CC3-8243-6DC70D178935}" destId="{C23A1843-7380-4D94-855B-B24582F2E9FD}" srcOrd="1" destOrd="0" presId="urn:microsoft.com/office/officeart/2005/8/layout/venn1"/>
    <dgm:cxn modelId="{B880F799-0F4C-44DF-9C30-4AE68B5EDBAD}" type="presOf" srcId="{8FA47EDE-DD3D-4484-BDA7-78C940862F68}" destId="{8679C637-D4D6-4689-9017-D336C509AFEE}" srcOrd="0" destOrd="0" presId="urn:microsoft.com/office/officeart/2005/8/layout/venn1"/>
    <dgm:cxn modelId="{5946BECF-65C7-4BF2-B0C7-29B348621228}" type="presOf" srcId="{7A6726E5-94F4-430B-B86D-430EC4CC1FE7}" destId="{C5FB7356-3832-444E-A7D0-BC2638EFEE2A}" srcOrd="0" destOrd="0" presId="urn:microsoft.com/office/officeart/2005/8/layout/venn1"/>
    <dgm:cxn modelId="{C0387E0E-8D14-48BB-AF06-19A146195C0C}" type="presOf" srcId="{AC4E393F-939E-47CB-A260-94D80CF7DDC2}" destId="{19E9F345-B718-4660-A8B1-B37F4B7A9C91}" srcOrd="0" destOrd="0" presId="urn:microsoft.com/office/officeart/2005/8/layout/venn1"/>
    <dgm:cxn modelId="{5C118A7B-583B-4177-9F59-7D0BAA3174A2}" type="presParOf" srcId="{19E9F345-B718-4660-A8B1-B37F4B7A9C91}" destId="{C5FB7356-3832-444E-A7D0-BC2638EFEE2A}" srcOrd="0" destOrd="0" presId="urn:microsoft.com/office/officeart/2005/8/layout/venn1"/>
    <dgm:cxn modelId="{59900F72-523E-4119-83C0-9B69B7F0DF7C}" type="presParOf" srcId="{19E9F345-B718-4660-A8B1-B37F4B7A9C91}" destId="{F227B0CC-B4E8-4E85-8EA4-3B705C140464}" srcOrd="1" destOrd="0" presId="urn:microsoft.com/office/officeart/2005/8/layout/venn1"/>
    <dgm:cxn modelId="{770752FB-ACB1-4E9F-B769-9C17AF1891CE}" type="presParOf" srcId="{19E9F345-B718-4660-A8B1-B37F4B7A9C91}" destId="{34C26D01-E53C-4995-8264-CBE3BFBA9410}" srcOrd="2" destOrd="0" presId="urn:microsoft.com/office/officeart/2005/8/layout/venn1"/>
    <dgm:cxn modelId="{32EBE88B-6886-4A9C-9E95-23052E29719C}" type="presParOf" srcId="{19E9F345-B718-4660-A8B1-B37F4B7A9C91}" destId="{C23A1843-7380-4D94-855B-B24582F2E9FD}" srcOrd="3" destOrd="0" presId="urn:microsoft.com/office/officeart/2005/8/layout/venn1"/>
    <dgm:cxn modelId="{FA352A38-97D7-45B6-8BC6-44F7EF991247}" type="presParOf" srcId="{19E9F345-B718-4660-A8B1-B37F4B7A9C91}" destId="{8679C637-D4D6-4689-9017-D336C509AFEE}" srcOrd="4" destOrd="0" presId="urn:microsoft.com/office/officeart/2005/8/layout/venn1"/>
    <dgm:cxn modelId="{93C2C3F7-F765-4A26-9B91-C8A5EC480212}" type="presParOf" srcId="{19E9F345-B718-4660-A8B1-B37F4B7A9C91}" destId="{830EF5D1-ABB0-4D04-B7E2-A444E61611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A4B44D6-E2AA-4EDC-AA22-D62B97540F7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8A8158D-222C-4A5E-A150-A7E247FA8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2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D9C1D3-14B9-4AEF-8F9E-39072389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0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5CD5D-45E0-49F8-85FB-24170072DF81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9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F15D8-ECF2-4B82-A848-FD263638915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9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C69E-50AF-4B9E-9A8E-1F8A1BC6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63B9B-5201-4D78-B081-717C45231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ACC-9B2D-409A-8EBE-9C53218E4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9EE8-BAF9-4CB7-911E-6EB01BE3C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EFFE-F15E-4EE7-9A85-C25C09D5C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3E6A-1278-49DE-A5E9-1A69190E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4670C-D830-412A-9698-D2F472F3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79FB-FCBE-4748-AE42-3558BBBC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80FD-794E-4EAC-B77C-22EFD0542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853C-52A3-4354-A425-8569E7D76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D8BE-E956-40C2-A620-A0DEFF4A1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8382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EA651A2-944D-41CF-AD36-E522D805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7" descr="CMS-Housing_Collaboration-logo-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336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Final0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304800"/>
            <a:ext cx="1828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ru.org/html/publications/training_manuals/Choose-Get-Keep-Integrated-Housing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6400800" cy="25146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>
                <a:solidFill>
                  <a:srgbClr val="FD6F3D"/>
                </a:solidFill>
              </a:rPr>
              <a:t>WA State RCL Trainings</a:t>
            </a:r>
            <a:r>
              <a:rPr lang="en-US" dirty="0">
                <a:solidFill>
                  <a:srgbClr val="FD6F3D"/>
                </a:solidFill>
              </a:rPr>
              <a:t/>
            </a:r>
            <a:br>
              <a:rPr lang="en-US" dirty="0">
                <a:solidFill>
                  <a:srgbClr val="FD6F3D"/>
                </a:solidFill>
              </a:rPr>
            </a:br>
            <a:r>
              <a:rPr lang="en-US" dirty="0" smtClean="0">
                <a:solidFill>
                  <a:srgbClr val="FD6F3D"/>
                </a:solidFill>
              </a:rPr>
              <a:t> March 2013</a:t>
            </a:r>
          </a:p>
          <a:p>
            <a:pPr eaLnBrk="1" hangingPunct="1">
              <a:spcBef>
                <a:spcPts val="1176"/>
              </a:spcBef>
            </a:pPr>
            <a:r>
              <a:rPr lang="en-US" sz="2400" b="1" dirty="0">
                <a:solidFill>
                  <a:srgbClr val="800000"/>
                </a:solidFill>
              </a:rPr>
              <a:t>Martha Egan</a:t>
            </a:r>
          </a:p>
          <a:p>
            <a:pPr eaLnBrk="1" hangingPunct="1">
              <a:spcBef>
                <a:spcPts val="576"/>
              </a:spcBef>
            </a:pPr>
            <a:r>
              <a:rPr lang="en-US" sz="2400" b="1" dirty="0">
                <a:solidFill>
                  <a:srgbClr val="800000"/>
                </a:solidFill>
              </a:rPr>
              <a:t>The Coordinating Center</a:t>
            </a:r>
          </a:p>
          <a:p>
            <a:pPr eaLnBrk="1" hangingPunct="1"/>
            <a:endParaRPr lang="en-US" dirty="0" smtClean="0">
              <a:solidFill>
                <a:srgbClr val="FD6F3D"/>
              </a:solidFill>
            </a:endParaRPr>
          </a:p>
        </p:txBody>
      </p:sp>
      <p:pic>
        <p:nvPicPr>
          <p:cNvPr id="2051" name="Picture 4" descr="CMS-Housing_Collaboration-logo-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267200" y="762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810000" y="304800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14400" y="2971800"/>
            <a:ext cx="8077200" cy="685800"/>
          </a:xfrm>
        </p:spPr>
        <p:txBody>
          <a:bodyPr/>
          <a:lstStyle/>
          <a:p>
            <a:pPr eaLnBrk="1" hangingPunct="1"/>
            <a:r>
              <a:rPr lang="en-US" dirty="0"/>
              <a:t>Developing a Comprehensive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Housing </a:t>
            </a:r>
            <a:r>
              <a:rPr lang="en-US" dirty="0"/>
              <a:t>Assessment</a:t>
            </a:r>
            <a:br>
              <a:rPr lang="en-US" dirty="0"/>
            </a:br>
            <a:endParaRPr lang="en-US" dirty="0" smtClean="0">
              <a:solidFill>
                <a:srgbClr val="FD6F3D"/>
              </a:solidFill>
            </a:endParaRPr>
          </a:p>
        </p:txBody>
      </p:sp>
      <p:pic>
        <p:nvPicPr>
          <p:cNvPr id="9" name="Picture 8" descr="P:\logos and graphics\new_logos\TCC LOGO\TCC LOGO 2 COLOR\tcc_logo_2color_cma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990600"/>
            <a:ext cx="2352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05000" y="868362"/>
            <a:ext cx="6477000" cy="579438"/>
          </a:xfrm>
        </p:spPr>
        <p:txBody>
          <a:bodyPr/>
          <a:lstStyle/>
          <a:p>
            <a:r>
              <a:rPr lang="en-US" smtClean="0"/>
              <a:t>Housing Assessment Tools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00"/>
                </a:solidFill>
              </a:rPr>
              <a:t>Initial Housing Intake</a:t>
            </a:r>
          </a:p>
          <a:p>
            <a:pPr>
              <a:buFontTx/>
              <a:buNone/>
            </a:pPr>
            <a:r>
              <a:rPr lang="en-US" sz="1400" i="1" dirty="0" smtClean="0">
                <a:solidFill>
                  <a:srgbClr val="000000"/>
                </a:solidFill>
              </a:rPr>
              <a:t>	</a:t>
            </a:r>
            <a:r>
              <a:rPr lang="en-US" sz="1800" i="1" dirty="0" smtClean="0">
                <a:solidFill>
                  <a:srgbClr val="000000"/>
                </a:solidFill>
              </a:rPr>
              <a:t>An </a:t>
            </a:r>
            <a:r>
              <a:rPr lang="en-US" sz="1800" b="1" i="1" dirty="0" smtClean="0">
                <a:solidFill>
                  <a:srgbClr val="000000"/>
                </a:solidFill>
              </a:rPr>
              <a:t>Initial Housing Intake </a:t>
            </a:r>
            <a:r>
              <a:rPr lang="en-US" sz="1800" i="1" dirty="0" smtClean="0">
                <a:solidFill>
                  <a:srgbClr val="000000"/>
                </a:solidFill>
              </a:rPr>
              <a:t>is a tool (form) utilized during a face-to-face interview with a person to initiate a dialogue about a person’s previous living arrangement (s) prior to entering a nursing home/institution; to discuss and identify possible barriers to accessing affordable housing programs such as credit, criminal, or poor rental history; and to help a person understand possible challenges to moving into a home of one’s own from paying rent on time, to thinking about what neighborhood qualities and characteristics are important to a person, to transportation options, and to obtaining all necessary documentation needed when applying for affordable rental housing programs.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Housing </a:t>
            </a:r>
            <a:r>
              <a:rPr lang="en-US" b="1" dirty="0" smtClean="0"/>
              <a:t>Questionnaire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Housing </a:t>
            </a:r>
            <a:r>
              <a:rPr lang="en-US" b="1" dirty="0"/>
              <a:t>Plan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P:\logos and graphics\new_logos\TCC LOGO\TCC LOGO 2 COLOR\tcc_logo_2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477000" cy="579438"/>
          </a:xfrm>
        </p:spPr>
        <p:txBody>
          <a:bodyPr/>
          <a:lstStyle/>
          <a:p>
            <a:r>
              <a:rPr lang="en-US" dirty="0" smtClean="0"/>
              <a:t>Initial Housing Intake (IHI)</a:t>
            </a:r>
          </a:p>
        </p:txBody>
      </p:sp>
      <p:pic>
        <p:nvPicPr>
          <p:cNvPr id="4" name="Picture 3" descr="P:\logos and graphics\new_logos\TCC LOGO\TCC LOGO 2 COLOR\tcc_logo_2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H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7687" y="1600200"/>
            <a:ext cx="57286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6477000" cy="579438"/>
          </a:xfrm>
        </p:spPr>
        <p:txBody>
          <a:bodyPr/>
          <a:lstStyle/>
          <a:p>
            <a:r>
              <a:rPr lang="en-US" dirty="0" smtClean="0"/>
              <a:t>Initial Housing Intake (IHI)</a:t>
            </a:r>
          </a:p>
        </p:txBody>
      </p:sp>
      <p:pic>
        <p:nvPicPr>
          <p:cNvPr id="13316" name="Content Placeholder 7" descr="IH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8625" y="1600200"/>
            <a:ext cx="5746750" cy="4525963"/>
          </a:xfrm>
        </p:spPr>
      </p:pic>
      <p:pic>
        <p:nvPicPr>
          <p:cNvPr id="4" name="Picture 3" descr="P:\logos and graphics\new_logos\TCC LOGO\TCC LOGO 2 COLOR\tcc_logo_2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868362"/>
            <a:ext cx="6477000" cy="579438"/>
          </a:xfrm>
        </p:spPr>
        <p:txBody>
          <a:bodyPr/>
          <a:lstStyle/>
          <a:p>
            <a:r>
              <a:rPr lang="en-US" dirty="0" smtClean="0"/>
              <a:t>IHI-Household Information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r>
              <a:rPr lang="en-US" sz="1800" dirty="0" smtClean="0"/>
              <a:t>Where would you like to live? Do you have a specific neighborhood that you want to live in or want to avoid? A specific county or area of the state? </a:t>
            </a:r>
          </a:p>
          <a:p>
            <a:r>
              <a:rPr lang="en-US" sz="1800" dirty="0" smtClean="0"/>
              <a:t>Who would you like to live with? Does this person(s) visit you in the nursing home? Will this person (s) be able to obtain a positive landlord reference?</a:t>
            </a:r>
          </a:p>
          <a:p>
            <a:r>
              <a:rPr lang="en-US" sz="1800" dirty="0" smtClean="0"/>
              <a:t>Do you need a live-in aide? </a:t>
            </a:r>
          </a:p>
          <a:p>
            <a:r>
              <a:rPr lang="en-US" sz="1800" dirty="0" smtClean="0"/>
              <a:t>Are you a person in a wheelchair? What kinds of accessible features are you looking for?</a:t>
            </a:r>
          </a:p>
          <a:p>
            <a:pPr>
              <a:buFontTx/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4341" name="Picture 5" descr="ih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0"/>
            <a:ext cx="5191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Mary speaking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2138"/>
            <a:ext cx="2603500" cy="1757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6480"/>
            <a:ext cx="134416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477000" cy="579438"/>
          </a:xfrm>
        </p:spPr>
        <p:txBody>
          <a:bodyPr/>
          <a:lstStyle/>
          <a:p>
            <a:r>
              <a:rPr lang="en-US" dirty="0" smtClean="0"/>
              <a:t>IHI: Housing History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1800" dirty="0" smtClean="0"/>
              <a:t>Where did you live in the community before you entered an institution/nursing home? How did your tenancy end?</a:t>
            </a:r>
          </a:p>
          <a:p>
            <a:r>
              <a:rPr lang="en-US" sz="1800" dirty="0" smtClean="0"/>
              <a:t>What living arrangement worked well for you?</a:t>
            </a:r>
          </a:p>
          <a:p>
            <a:r>
              <a:rPr lang="en-US" sz="1800" dirty="0" smtClean="0"/>
              <a:t>Have you ever lived in public housing or had a HCV before? How did that experience work for you? Do you owe any money to a PHA?</a:t>
            </a:r>
          </a:p>
          <a:p>
            <a:r>
              <a:rPr lang="en-US" sz="1800" dirty="0" smtClean="0"/>
              <a:t>Have you ever signed your own lease? Do you have a landlord who can offer you a reference? Have you ever experienced any evictions?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14341" name="Picture 4" descr="ihib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90500" y="3810000"/>
            <a:ext cx="46101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6" name="Picture 5" descr="ih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2705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hij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76600" y="4800600"/>
            <a:ext cx="5038725" cy="1838325"/>
          </a:xfrm>
          <a:prstGeom prst="rect">
            <a:avLst/>
          </a:prstGeom>
        </p:spPr>
      </p:pic>
      <p:pic>
        <p:nvPicPr>
          <p:cNvPr id="8" name="Picture 7" descr="P:\logos and graphics\new_logos\TCC LOGO\TCC LOGO 2 COLOR\tcc_logo_2col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IHI: Credit and Criminal Histories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What kinds of monthly bills did you pay when you were living in the community?</a:t>
            </a:r>
          </a:p>
          <a:p>
            <a:r>
              <a:rPr lang="en-US" sz="2000" smtClean="0"/>
              <a:t>Do you have some bills or accounts that are behind?</a:t>
            </a:r>
          </a:p>
          <a:p>
            <a:r>
              <a:rPr lang="en-US" sz="2000" smtClean="0"/>
              <a:t> Were you able to keep up with your monthly rent payments before entering an institution? </a:t>
            </a:r>
          </a:p>
          <a:p>
            <a:r>
              <a:rPr lang="en-US" sz="2000" smtClean="0"/>
              <a:t>Have you ever applied for a credit card or a loan? </a:t>
            </a:r>
          </a:p>
          <a:p>
            <a:r>
              <a:rPr lang="en-US" sz="2000" smtClean="0"/>
              <a:t>Do you currently have a bank/savings account?</a:t>
            </a:r>
          </a:p>
          <a:p>
            <a:endParaRPr lang="en-US" smtClean="0"/>
          </a:p>
        </p:txBody>
      </p:sp>
      <p:pic>
        <p:nvPicPr>
          <p:cNvPr id="16389" name="Picture 5" descr="ih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ihicr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314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1096962"/>
            <a:ext cx="6477000" cy="579438"/>
          </a:xfrm>
        </p:spPr>
        <p:txBody>
          <a:bodyPr/>
          <a:lstStyle/>
          <a:p>
            <a:r>
              <a:rPr lang="en-US" sz="2800" dirty="0" smtClean="0"/>
              <a:t>IHI: Housing Documents and Transportation</a:t>
            </a:r>
          </a:p>
        </p:txBody>
      </p:sp>
      <p:pic>
        <p:nvPicPr>
          <p:cNvPr id="17411" name="Content Placeholder 4" descr="IHItr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2171700"/>
            <a:ext cx="3152775" cy="1562100"/>
          </a:xfrm>
        </p:spPr>
      </p:pic>
      <p:pic>
        <p:nvPicPr>
          <p:cNvPr id="17413" name="Picture 5" descr="ihido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95800"/>
            <a:ext cx="3657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ames speaking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01295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5" name="Picture 7" descr="C:\Users\me\AppData\Local\Microsoft\Windows\Temporary Internet Files\Content.IE5\55EB23VK\MP9004223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95600"/>
            <a:ext cx="1830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C:\Users\me\AppData\Local\Microsoft\Windows\Temporary Internet Files\Content.IE5\9NBCV1J7\MP90031392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5908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C:\Users\me\AppData\Local\Microsoft\Windows\Temporary Internet Files\Content.IE5\RA774N6I\MC90043982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743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SCF26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581400"/>
            <a:ext cx="18288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P:\logos and graphics\new_logos\TCC LOGO\TCC LOGO 2 COLOR\tcc_logo_2colo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6477000" cy="579438"/>
          </a:xfrm>
        </p:spPr>
        <p:txBody>
          <a:bodyPr/>
          <a:lstStyle/>
          <a:p>
            <a:r>
              <a:rPr lang="en-US" sz="2800" dirty="0" smtClean="0"/>
              <a:t>IHI: Community Living Preferences</a:t>
            </a:r>
          </a:p>
        </p:txBody>
      </p:sp>
      <p:pic>
        <p:nvPicPr>
          <p:cNvPr id="6" name="Content Placeholder 5" descr="hsgpr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50" y="1600200"/>
            <a:ext cx="5238750" cy="4438650"/>
          </a:xfrm>
          <a:ln w="762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8" descr="DSC_234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2895600" cy="2055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Mary at tabl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657600"/>
            <a:ext cx="2362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:\logos and graphics\new_logos\TCC LOGO\TCC LOGO 2 COLOR\tcc_logo_2col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477000" cy="579438"/>
          </a:xfrm>
        </p:spPr>
        <p:txBody>
          <a:bodyPr/>
          <a:lstStyle/>
          <a:p>
            <a:r>
              <a:rPr lang="en-US" dirty="0" smtClean="0"/>
              <a:t>IHI: Strengths and Challenges</a:t>
            </a:r>
          </a:p>
        </p:txBody>
      </p:sp>
      <p:pic>
        <p:nvPicPr>
          <p:cNvPr id="19460" name="Picture 5" descr="DSC_42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2590800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1" name="Content Placeholder 8" descr="IHIasss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375" y="1752600"/>
            <a:ext cx="5838825" cy="3238500"/>
          </a:xfrm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6477000" cy="579438"/>
          </a:xfrm>
        </p:spPr>
        <p:txBody>
          <a:bodyPr/>
          <a:lstStyle/>
          <a:p>
            <a:r>
              <a:rPr lang="en-US" dirty="0" smtClean="0"/>
              <a:t>IHI: Housing Options</a:t>
            </a:r>
          </a:p>
        </p:txBody>
      </p:sp>
      <p:pic>
        <p:nvPicPr>
          <p:cNvPr id="20483" name="Content Placeholder 4" descr="hsgop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175" y="1828800"/>
            <a:ext cx="4238625" cy="4010025"/>
          </a:xfrm>
        </p:spPr>
      </p:pic>
      <p:pic>
        <p:nvPicPr>
          <p:cNvPr id="20485" name="Picture 7" descr="Perneita kitchen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2817813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748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Understanding the Intent and Value </a:t>
            </a:r>
            <a:br>
              <a:rPr lang="en-US" dirty="0" smtClean="0"/>
            </a:br>
            <a:r>
              <a:rPr lang="en-US" dirty="0" smtClean="0"/>
              <a:t>of Using a Housing Assessment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marL="2450592" eaLnBrk="1" hangingPunct="1"/>
            <a:r>
              <a:rPr lang="en-US" dirty="0" smtClean="0"/>
              <a:t>Guidance on how to develop </a:t>
            </a:r>
            <a:br>
              <a:rPr lang="en-US" dirty="0" smtClean="0"/>
            </a:br>
            <a:r>
              <a:rPr lang="en-US" dirty="0" smtClean="0"/>
              <a:t>a Housing Assessment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Intended Outcomes of Using </a:t>
            </a:r>
            <a:br>
              <a:rPr lang="en-US" dirty="0" smtClean="0"/>
            </a:br>
            <a:r>
              <a:rPr lang="en-US" dirty="0" smtClean="0"/>
              <a:t>a Housing Assessment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3076" name="Title 4"/>
          <p:cNvSpPr>
            <a:spLocks noGrp="1"/>
          </p:cNvSpPr>
          <p:nvPr>
            <p:ph type="title"/>
          </p:nvPr>
        </p:nvSpPr>
        <p:spPr>
          <a:xfrm>
            <a:off x="2362200" y="944562"/>
            <a:ext cx="6477000" cy="579438"/>
          </a:xfrm>
        </p:spPr>
        <p:txBody>
          <a:bodyPr/>
          <a:lstStyle/>
          <a:p>
            <a:pPr algn="l"/>
            <a:r>
              <a:rPr lang="en-US" dirty="0" smtClean="0"/>
              <a:t>Presentation Objectives</a:t>
            </a:r>
          </a:p>
        </p:txBody>
      </p:sp>
      <p:pic>
        <p:nvPicPr>
          <p:cNvPr id="3078" name="Picture 7" descr="DSC_44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7526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ames speaking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_4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1120" y="3124200"/>
            <a:ext cx="1554480" cy="1295399"/>
          </a:xfrm>
          <a:prstGeom prst="rect">
            <a:avLst/>
          </a:prstGeom>
        </p:spPr>
      </p:pic>
      <p:pic>
        <p:nvPicPr>
          <p:cNvPr id="7" name="Picture 6" descr="P:\logos and graphics\new_logos\TCC LOGO\TCC LOGO 2 COLOR\tcc_logo_2colo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6480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44562"/>
            <a:ext cx="6477000" cy="579438"/>
          </a:xfrm>
        </p:spPr>
        <p:txBody>
          <a:bodyPr/>
          <a:lstStyle/>
          <a:p>
            <a:r>
              <a:rPr lang="en-US" sz="2800" dirty="0" smtClean="0"/>
              <a:t>Outcomes of Using a Housing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8229600" cy="2971800"/>
          </a:xfrm>
        </p:spPr>
        <p:txBody>
          <a:bodyPr/>
          <a:lstStyle/>
          <a:p>
            <a:r>
              <a:rPr lang="en-US" sz="2400" dirty="0" smtClean="0"/>
              <a:t>Increases chances of accessing an affordable housing program/community housing</a:t>
            </a:r>
          </a:p>
          <a:p>
            <a:r>
              <a:rPr lang="en-US" sz="2400" dirty="0" smtClean="0"/>
              <a:t>Leads to appropriate community housing</a:t>
            </a:r>
          </a:p>
          <a:p>
            <a:r>
              <a:rPr lang="en-US" sz="2400" dirty="0" smtClean="0"/>
              <a:t>Provides more consistent communication and relationship building with service providers</a:t>
            </a:r>
          </a:p>
          <a:p>
            <a:r>
              <a:rPr lang="en-US" sz="2400" dirty="0" smtClean="0"/>
              <a:t>Leads to housing stability/retention</a:t>
            </a:r>
          </a:p>
          <a:p>
            <a:r>
              <a:rPr lang="en-US" sz="2400" dirty="0" smtClean="0"/>
              <a:t>Strengthens partnerships with housing providers</a:t>
            </a:r>
          </a:p>
        </p:txBody>
      </p:sp>
      <p:pic>
        <p:nvPicPr>
          <p:cNvPr id="7" name="Picture 6" descr="Mary and weight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800600"/>
            <a:ext cx="4064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System-Level Advantages of Using a Housing Assessment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400" dirty="0" smtClean="0"/>
              <a:t>Provides system level data: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Number of persons in need of affordable housing that your program serves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Number of persons desiring to live in a particular area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Number of persons requesting wheelchair accessible units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Number of persons requesting a specific bedroom size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Number of persons with barriers to accessing housing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Demographics, personal housing history, income characteristics</a:t>
            </a:r>
            <a:endParaRPr lang="en-US" sz="1800" dirty="0"/>
          </a:p>
        </p:txBody>
      </p:sp>
      <p:pic>
        <p:nvPicPr>
          <p:cNvPr id="5" name="Picture 4" descr="maryland-county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8600" y="4876800"/>
            <a:ext cx="1133475" cy="883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DSC_226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029200"/>
            <a:ext cx="1370172" cy="99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DSC_3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724400"/>
            <a:ext cx="13716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DSC_4567 (2).jpg"/>
          <p:cNvPicPr>
            <a:picLocks noChangeAspect="1"/>
          </p:cNvPicPr>
          <p:nvPr/>
        </p:nvPicPr>
        <p:blipFill>
          <a:blip r:embed="rId5" cstate="print"/>
          <a:srcRect t="6281" r="7895"/>
          <a:stretch>
            <a:fillRect/>
          </a:stretch>
        </p:blipFill>
        <p:spPr>
          <a:xfrm>
            <a:off x="3200400" y="4572000"/>
            <a:ext cx="2286000" cy="1365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DSC_4338.jpg"/>
          <p:cNvPicPr>
            <a:picLocks noChangeAspect="1"/>
          </p:cNvPicPr>
          <p:nvPr/>
        </p:nvPicPr>
        <p:blipFill>
          <a:blip r:embed="rId6" cstate="print"/>
          <a:srcRect r="21236" b="8814"/>
          <a:stretch>
            <a:fillRect/>
          </a:stretch>
        </p:blipFill>
        <p:spPr>
          <a:xfrm>
            <a:off x="5257800" y="4724400"/>
            <a:ext cx="1447800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Perneita kitchen (2).jpg"/>
          <p:cNvPicPr>
            <a:picLocks noChangeAspect="1"/>
          </p:cNvPicPr>
          <p:nvPr/>
        </p:nvPicPr>
        <p:blipFill>
          <a:blip r:embed="rId7" cstate="print"/>
          <a:srcRect l="11674" t="21154" r="1605"/>
          <a:stretch>
            <a:fillRect/>
          </a:stretch>
        </p:blipFill>
        <p:spPr>
          <a:xfrm>
            <a:off x="6477000" y="4495800"/>
            <a:ext cx="1371600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DSC_07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6200" y="4876800"/>
            <a:ext cx="11874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P:\logos and graphics\new_logos\TCC LOGO\TCC LOGO 2 COLOR\tcc_logo_2colo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00200" y="944562"/>
            <a:ext cx="6477000" cy="579438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55837"/>
            <a:ext cx="7467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Choose, Get, Keep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...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Integrated Community Housing</a:t>
            </a:r>
          </a:p>
          <a:p>
            <a:pPr marL="0" indent="0">
              <a:buFontTx/>
              <a:buNone/>
            </a:pPr>
            <a:endParaRPr lang="en-US" b="1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000" u="sng" dirty="0">
                <a:latin typeface="Arial Narrow"/>
                <a:cs typeface="Arial Narrow"/>
                <a:hlinkClick r:id="rId2"/>
              </a:rPr>
              <a:t>http://www.ilru.org/html/publications/training_manuals/Choose-Get-Keep</a:t>
            </a:r>
            <a:r>
              <a:rPr lang="en-US" sz="2000" u="sng" dirty="0" smtClean="0">
                <a:latin typeface="Arial Narrow"/>
                <a:cs typeface="Arial Narrow"/>
                <a:hlinkClick r:id="rId2"/>
              </a:rPr>
              <a:t>-</a:t>
            </a:r>
            <a:br>
              <a:rPr lang="en-US" sz="2000" u="sng" dirty="0" smtClean="0">
                <a:latin typeface="Arial Narrow"/>
                <a:cs typeface="Arial Narrow"/>
                <a:hlinkClick r:id="rId2"/>
              </a:rPr>
            </a:br>
            <a:r>
              <a:rPr lang="en-US" sz="2000" u="sng" dirty="0" smtClean="0">
                <a:latin typeface="Arial Narrow"/>
                <a:cs typeface="Arial Narrow"/>
                <a:hlinkClick r:id="rId2"/>
              </a:rPr>
              <a:t>Integrated</a:t>
            </a:r>
            <a:r>
              <a:rPr lang="en-US" sz="2000" u="sng" dirty="0">
                <a:latin typeface="Arial Narrow"/>
                <a:cs typeface="Arial Narrow"/>
                <a:hlinkClick r:id="rId2"/>
              </a:rPr>
              <a:t>-Housing.pdf</a:t>
            </a:r>
            <a:r>
              <a:rPr lang="en-US" sz="2000" dirty="0">
                <a:latin typeface="Arial Narrow"/>
                <a:cs typeface="Arial Narrow"/>
              </a:rPr>
              <a:t> </a:t>
            </a:r>
          </a:p>
          <a:p>
            <a:pPr marL="0" indent="0">
              <a:buFontTx/>
              <a:buNone/>
            </a:pPr>
            <a:endParaRPr lang="en-US" b="1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86DBC-396D-094E-AA51-C0A17239F947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458200" y="6019800"/>
            <a:ext cx="228600" cy="106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057400" y="944562"/>
            <a:ext cx="5105400" cy="5794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Key Internet Resources</a:t>
            </a:r>
            <a:endParaRPr lang="en-US" dirty="0">
              <a:latin typeface="Arial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724400"/>
          </a:xfrm>
        </p:spPr>
        <p:txBody>
          <a:bodyPr/>
          <a:lstStyle/>
          <a:p>
            <a:r>
              <a:rPr lang="en-US" sz="1800" b="1" i="1" dirty="0"/>
              <a:t>Housing Capacity Building Initiative for Community Living</a:t>
            </a:r>
            <a:r>
              <a:rPr lang="en-US" sz="1800" b="1" dirty="0"/>
              <a:t> Resource Center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600" dirty="0" err="1" smtClean="0">
                <a:latin typeface="Arial" charset="0"/>
              </a:rPr>
              <a:t>www.neweditions.net</a:t>
            </a:r>
            <a:r>
              <a:rPr lang="en-US" sz="1600" dirty="0">
                <a:latin typeface="Arial" charset="0"/>
              </a:rPr>
              <a:t>/housing/</a:t>
            </a:r>
            <a:r>
              <a:rPr lang="en-US" sz="1600" dirty="0" err="1" smtClean="0">
                <a:latin typeface="Arial" charset="0"/>
              </a:rPr>
              <a:t>resource_center.asp</a:t>
            </a:r>
            <a:endParaRPr lang="en-US" sz="1600" dirty="0" smtClean="0">
              <a:latin typeface="Arial" charset="0"/>
            </a:endParaRPr>
          </a:p>
          <a:p>
            <a:pPr>
              <a:spcBef>
                <a:spcPts val="1032"/>
              </a:spcBef>
            </a:pPr>
            <a:r>
              <a:rPr lang="en-US" sz="1800" dirty="0" smtClean="0"/>
              <a:t>TAC’s </a:t>
            </a:r>
            <a:r>
              <a:rPr lang="en-US" sz="1800" b="1" dirty="0" smtClean="0"/>
              <a:t>Resource Center on Supportive Housing </a:t>
            </a:r>
            <a:r>
              <a:rPr lang="en-US" sz="1800" dirty="0" smtClean="0"/>
              <a:t>– Related Policy &amp; Programs</a:t>
            </a:r>
            <a:br>
              <a:rPr lang="en-US" sz="1800" dirty="0" smtClean="0"/>
            </a:br>
            <a:r>
              <a:rPr lang="en-US" sz="1600" dirty="0" smtClean="0"/>
              <a:t>811resourcecenter.tacinc.org</a:t>
            </a:r>
            <a:r>
              <a:rPr lang="en-US" sz="1600" dirty="0"/>
              <a:t>/policy-programs/related-policy-</a:t>
            </a:r>
            <a:r>
              <a:rPr lang="en-US" sz="1600" dirty="0" smtClean="0"/>
              <a:t>programs</a:t>
            </a:r>
            <a:endParaRPr lang="en-US" sz="1600" dirty="0"/>
          </a:p>
          <a:p>
            <a:pPr>
              <a:spcBef>
                <a:spcPts val="1032"/>
              </a:spcBef>
            </a:pPr>
            <a:r>
              <a:rPr lang="en-US" sz="1800" dirty="0"/>
              <a:t>TAC’s </a:t>
            </a:r>
            <a:r>
              <a:rPr lang="en-US" sz="1800" b="1" dirty="0"/>
              <a:t>Resource Center </a:t>
            </a:r>
            <a:r>
              <a:rPr lang="en-US" sz="1800" b="1" dirty="0" smtClean="0"/>
              <a:t>for State Human Service Agencies</a:t>
            </a:r>
            <a:br>
              <a:rPr lang="en-US" sz="1800" b="1" dirty="0" smtClean="0"/>
            </a:br>
            <a:r>
              <a:rPr lang="en-US" sz="1600" dirty="0" smtClean="0"/>
              <a:t>811resourcecenter.tacinc.org</a:t>
            </a:r>
            <a:r>
              <a:rPr lang="en-US" sz="1600" dirty="0"/>
              <a:t>/state-human-service-agencies</a:t>
            </a:r>
            <a:endParaRPr lang="en-US" sz="1600" dirty="0" smtClean="0"/>
          </a:p>
          <a:p>
            <a:pPr lvl="0">
              <a:spcBef>
                <a:spcPts val="1032"/>
              </a:spcBef>
            </a:pPr>
            <a:r>
              <a:rPr lang="en-US" sz="1800" dirty="0"/>
              <a:t>CSH’s </a:t>
            </a:r>
            <a:r>
              <a:rPr lang="en-US" sz="1800" b="1" dirty="0" smtClean="0"/>
              <a:t>Public Housing Agencies’ </a:t>
            </a:r>
            <a:r>
              <a:rPr lang="en-US" sz="1800" b="1" dirty="0"/>
              <a:t>Toolkit for Supportive </a:t>
            </a:r>
            <a:r>
              <a:rPr lang="en-US" sz="1800" b="1" dirty="0" smtClean="0"/>
              <a:t>Housing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err="1" smtClean="0"/>
              <a:t>www.csh.org</a:t>
            </a:r>
            <a:r>
              <a:rPr lang="en-US" sz="1600" dirty="0"/>
              <a:t>/phatoolkit</a:t>
            </a:r>
          </a:p>
          <a:p>
            <a:pPr>
              <a:spcBef>
                <a:spcPts val="1032"/>
              </a:spcBef>
            </a:pPr>
            <a:r>
              <a:rPr lang="en-US" sz="1800" dirty="0" smtClean="0"/>
              <a:t>CSH’s </a:t>
            </a:r>
            <a:r>
              <a:rPr lang="en-US" sz="1800" b="1" dirty="0"/>
              <a:t>Successfully Housing People with Substance Use Issues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dirty="0" smtClean="0"/>
              <a:t>www2</a:t>
            </a:r>
            <a:r>
              <a:rPr lang="en-US" sz="1600" dirty="0"/>
              <a:t>.csh.org/</a:t>
            </a:r>
            <a:r>
              <a:rPr lang="en-US" sz="1600" dirty="0" err="1"/>
              <a:t>index.cfm</a:t>
            </a:r>
            <a:r>
              <a:rPr lang="en-US" sz="1600" dirty="0" err="1" smtClean="0"/>
              <a:t>?fuseaction</a:t>
            </a:r>
            <a:r>
              <a:rPr lang="en-US" sz="1600" dirty="0"/>
              <a:t>=</a:t>
            </a:r>
            <a:r>
              <a:rPr lang="en-US" sz="1600" dirty="0" err="1"/>
              <a:t>page.viewPage&amp;pageID</a:t>
            </a:r>
            <a:r>
              <a:rPr lang="en-US" sz="1600" dirty="0"/>
              <a:t>=593&amp;nodeID=81 </a:t>
            </a:r>
            <a:endParaRPr lang="en-US" sz="1600" dirty="0" smtClean="0"/>
          </a:p>
          <a:p>
            <a:pPr>
              <a:spcBef>
                <a:spcPts val="1032"/>
              </a:spcBef>
            </a:pPr>
            <a:r>
              <a:rPr lang="en-US" sz="1600" dirty="0"/>
              <a:t>TAC web page with links to findings from “</a:t>
            </a:r>
            <a:r>
              <a:rPr lang="en-US" sz="1600" b="1" dirty="0"/>
              <a:t>Priced Out in </a:t>
            </a:r>
            <a:r>
              <a:rPr lang="en-US" sz="1600" b="1" dirty="0" smtClean="0"/>
              <a:t>2012</a:t>
            </a:r>
            <a:r>
              <a:rPr lang="en-US" sz="1600" dirty="0" smtClean="0"/>
              <a:t>”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u="sng" dirty="0"/>
              <a:t>http://www.tacinc.org/knowledge-resources/priced-out-findings/</a:t>
            </a:r>
            <a:r>
              <a:rPr lang="en-US" sz="1600" dirty="0"/>
              <a:t> </a:t>
            </a:r>
          </a:p>
          <a:p>
            <a:endParaRPr lang="en-US" sz="18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620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46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46121"/>
          </a:xfrm>
          <a:prstGeom prst="rect">
            <a:avLst/>
          </a:prstGeom>
        </p:spPr>
      </p:pic>
      <p:pic>
        <p:nvPicPr>
          <p:cNvPr id="4101" name="Picture 13" descr="Sonia wheelchair (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286000" cy="161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5" descr="Mary speaking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2286000" cy="14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3441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477000" cy="579438"/>
          </a:xfrm>
        </p:spPr>
        <p:txBody>
          <a:bodyPr/>
          <a:lstStyle/>
          <a:p>
            <a:r>
              <a:rPr lang="en-US" dirty="0" smtClean="0"/>
              <a:t>Housing Coordination Process</a:t>
            </a:r>
          </a:p>
        </p:txBody>
      </p:sp>
      <p:pic>
        <p:nvPicPr>
          <p:cNvPr id="5" name="Picture 4" descr="DSC_4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9800" y="3352800"/>
            <a:ext cx="2006600" cy="13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5624715"/>
              </p:ext>
            </p:extLst>
          </p:nvPr>
        </p:nvGraphicFramePr>
        <p:xfrm>
          <a:off x="609600" y="14478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26480"/>
            <a:ext cx="134416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4343400" cy="579438"/>
          </a:xfrm>
        </p:spPr>
        <p:txBody>
          <a:bodyPr/>
          <a:lstStyle/>
          <a:p>
            <a:r>
              <a:rPr lang="en-US" sz="2800" dirty="0" smtClean="0"/>
              <a:t>Person-Centered Housing Process</a:t>
            </a:r>
          </a:p>
        </p:txBody>
      </p:sp>
      <p:pic>
        <p:nvPicPr>
          <p:cNvPr id="6148" name="Picture 5" descr="DSC_05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2897376"/>
              </p:ext>
            </p:extLst>
          </p:nvPr>
        </p:nvGraphicFramePr>
        <p:xfrm>
          <a:off x="13716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09800" y="944562"/>
            <a:ext cx="6477000" cy="579438"/>
          </a:xfrm>
        </p:spPr>
        <p:txBody>
          <a:bodyPr/>
          <a:lstStyle/>
          <a:p>
            <a:r>
              <a:rPr lang="en-US" dirty="0" smtClean="0"/>
              <a:t>What is a Housing Assessment?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951037"/>
            <a:ext cx="82296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/>
              <a:t>	A Housing Assessment is a person-centered </a:t>
            </a:r>
            <a:r>
              <a:rPr lang="en-US" b="1" i="1" u="sng" dirty="0" smtClean="0"/>
              <a:t>process</a:t>
            </a:r>
            <a:r>
              <a:rPr lang="en-US" b="1" i="1" dirty="0" smtClean="0"/>
              <a:t> that encourages an individual to focus on strengths, assets and preferences when exploring </a:t>
            </a:r>
            <a:br>
              <a:rPr lang="en-US" b="1" i="1" dirty="0" smtClean="0"/>
            </a:br>
            <a:r>
              <a:rPr lang="en-US" b="1" i="1" dirty="0" smtClean="0"/>
              <a:t>community living </a:t>
            </a:r>
            <a:br>
              <a:rPr lang="en-US" b="1" i="1" dirty="0" smtClean="0"/>
            </a:br>
            <a:r>
              <a:rPr lang="en-US" b="1" i="1" dirty="0" smtClean="0"/>
              <a:t>options………</a:t>
            </a:r>
          </a:p>
        </p:txBody>
      </p:sp>
      <p:pic>
        <p:nvPicPr>
          <p:cNvPr id="7173" name="Picture 4" descr="DSC_39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543300"/>
            <a:ext cx="3492500" cy="232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09800" y="944562"/>
            <a:ext cx="6477000" cy="579438"/>
          </a:xfrm>
        </p:spPr>
        <p:txBody>
          <a:bodyPr/>
          <a:lstStyle/>
          <a:p>
            <a:r>
              <a:rPr lang="en-US" dirty="0" smtClean="0"/>
              <a:t>Housing Assessment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/>
              <a:t>	The objective of a Housing Assessment is to obtain </a:t>
            </a:r>
            <a:r>
              <a:rPr lang="en-US" b="1" i="1" u="sng" dirty="0" smtClean="0"/>
              <a:t>information, data, and knowledge </a:t>
            </a:r>
            <a:r>
              <a:rPr lang="en-US" b="1" i="1" dirty="0" smtClean="0"/>
              <a:t>about a person’s housing history and preferences in order to </a:t>
            </a:r>
            <a:br>
              <a:rPr lang="en-US" b="1" i="1" dirty="0" smtClean="0"/>
            </a:br>
            <a:r>
              <a:rPr lang="en-US" b="1" i="1" dirty="0" smtClean="0"/>
              <a:t>help a person achieve </a:t>
            </a:r>
            <a:br>
              <a:rPr lang="en-US" b="1" i="1" dirty="0" smtClean="0"/>
            </a:br>
            <a:r>
              <a:rPr lang="en-US" b="1" i="1" dirty="0" smtClean="0"/>
              <a:t>his/her community </a:t>
            </a:r>
            <a:br>
              <a:rPr lang="en-US" b="1" i="1" dirty="0" smtClean="0"/>
            </a:br>
            <a:r>
              <a:rPr lang="en-US" b="1" i="1" dirty="0" smtClean="0"/>
              <a:t>living goals………</a:t>
            </a:r>
          </a:p>
        </p:txBody>
      </p:sp>
      <p:pic>
        <p:nvPicPr>
          <p:cNvPr id="8197" name="Picture 5" descr="DSC_45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3429000"/>
            <a:ext cx="1968500" cy="246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62200" y="944562"/>
            <a:ext cx="6477000" cy="579438"/>
          </a:xfrm>
        </p:spPr>
        <p:txBody>
          <a:bodyPr/>
          <a:lstStyle/>
          <a:p>
            <a:pPr algn="l"/>
            <a:r>
              <a:rPr lang="en-US" dirty="0" smtClean="0"/>
              <a:t>Housing Assessment Focus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Identifying a person’s:</a:t>
            </a:r>
          </a:p>
          <a:p>
            <a:r>
              <a:rPr lang="en-US" dirty="0" smtClean="0"/>
              <a:t>Strengths and assets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Past housing history</a:t>
            </a:r>
          </a:p>
          <a:p>
            <a:r>
              <a:rPr lang="en-US" dirty="0" smtClean="0"/>
              <a:t>Preferences</a:t>
            </a:r>
          </a:p>
          <a:p>
            <a:r>
              <a:rPr lang="en-US" dirty="0"/>
              <a:t>N</a:t>
            </a:r>
            <a:r>
              <a:rPr lang="en-US" dirty="0" smtClean="0"/>
              <a:t>eeds</a:t>
            </a:r>
          </a:p>
          <a:p>
            <a:r>
              <a:rPr lang="en-US" dirty="0"/>
              <a:t>C</a:t>
            </a:r>
            <a:r>
              <a:rPr lang="en-US" dirty="0" smtClean="0"/>
              <a:t>ommunity housing goals</a:t>
            </a:r>
          </a:p>
        </p:txBody>
      </p:sp>
      <p:pic>
        <p:nvPicPr>
          <p:cNvPr id="9221" name="Picture 4" descr="DSC_4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1828800"/>
            <a:ext cx="295910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:\logos and graphics\new_logos\TCC LOGO\TCC LOGO 2 COLOR\tcc_logo_2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944562"/>
            <a:ext cx="6477000" cy="579438"/>
          </a:xfrm>
        </p:spPr>
        <p:txBody>
          <a:bodyPr/>
          <a:lstStyle/>
          <a:p>
            <a:r>
              <a:rPr lang="en-US" sz="2800" dirty="0" smtClean="0"/>
              <a:t>Housing Assessment Components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94130"/>
              </p:ext>
            </p:extLst>
          </p:nvPr>
        </p:nvGraphicFramePr>
        <p:xfrm>
          <a:off x="381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4" descr="DSC_509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895600"/>
            <a:ext cx="19812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5" descr="DSC_399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905000"/>
            <a:ext cx="1828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:\logos and graphics\new_logos\TCC LOGO\TCC LOGO 2 COLOR\tcc_logo_2colo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24575"/>
            <a:ext cx="134461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557</Words>
  <Application>Microsoft Office PowerPoint</Application>
  <PresentationFormat>On-screen Show (4:3)</PresentationFormat>
  <Paragraphs>111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Arial Narrow</vt:lpstr>
      <vt:lpstr>Wingdings</vt:lpstr>
      <vt:lpstr>Default Design</vt:lpstr>
      <vt:lpstr>Developing a Comprehensive  Housing Assessment </vt:lpstr>
      <vt:lpstr>Presentation Objectives</vt:lpstr>
      <vt:lpstr>PowerPoint Presentation</vt:lpstr>
      <vt:lpstr>Housing Coordination Process</vt:lpstr>
      <vt:lpstr>Person-Centered Housing Process</vt:lpstr>
      <vt:lpstr>What is a Housing Assessment?</vt:lpstr>
      <vt:lpstr>Housing Assessment Objective</vt:lpstr>
      <vt:lpstr>Housing Assessment Focus</vt:lpstr>
      <vt:lpstr>Housing Assessment Components</vt:lpstr>
      <vt:lpstr>Housing Assessment Tools</vt:lpstr>
      <vt:lpstr>Initial Housing Intake (IHI)</vt:lpstr>
      <vt:lpstr>Initial Housing Intake (IHI)</vt:lpstr>
      <vt:lpstr>IHI-Household Information</vt:lpstr>
      <vt:lpstr>IHI: Housing History</vt:lpstr>
      <vt:lpstr>IHI: Credit and Criminal Histories</vt:lpstr>
      <vt:lpstr>IHI: Housing Documents and Transportation</vt:lpstr>
      <vt:lpstr>IHI: Community Living Preferences</vt:lpstr>
      <vt:lpstr>IHI: Strengths and Challenges</vt:lpstr>
      <vt:lpstr>IHI: Housing Options</vt:lpstr>
      <vt:lpstr>Outcomes of Using a Housing Assessment</vt:lpstr>
      <vt:lpstr>System-Level Advantages of Using a Housing Assessment</vt:lpstr>
      <vt:lpstr>PowerPoint Presentation</vt:lpstr>
      <vt:lpstr>Key Internet Resources</vt:lpstr>
    </vt:vector>
  </TitlesOfParts>
  <Company>New Editions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HHS-Housing Collaboration Project – DRAFT</dc:title>
  <dc:creator>stephaniem</dc:creator>
  <cp:lastModifiedBy>Greiman, Lillie</cp:lastModifiedBy>
  <cp:revision>157</cp:revision>
  <cp:lastPrinted>2013-02-25T19:28:53Z</cp:lastPrinted>
  <dcterms:created xsi:type="dcterms:W3CDTF">2010-11-16T19:57:09Z</dcterms:created>
  <dcterms:modified xsi:type="dcterms:W3CDTF">2014-08-20T18:39:11Z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